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4.jpg" ContentType="image/png"/>
  <Override PartName="/ppt/media/image1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22"/>
  </p:notesMasterIdLst>
  <p:handoutMasterIdLst>
    <p:handoutMasterId r:id="rId23"/>
  </p:handoutMasterIdLst>
  <p:sldIdLst>
    <p:sldId id="27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6" r:id="rId17"/>
    <p:sldId id="297" r:id="rId18"/>
    <p:sldId id="293" r:id="rId19"/>
    <p:sldId id="294" r:id="rId20"/>
    <p:sldId id="29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3FF"/>
    <a:srgbClr val="8C6E58"/>
    <a:srgbClr val="00A85D"/>
    <a:srgbClr val="F69A81"/>
    <a:srgbClr val="2C7C74"/>
    <a:srgbClr val="88333D"/>
    <a:srgbClr val="EE4186"/>
    <a:srgbClr val="00C0F3"/>
    <a:srgbClr val="2D6B9E"/>
    <a:srgbClr val="C0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41" autoAdjust="0"/>
    <p:restoredTop sz="86485"/>
  </p:normalViewPr>
  <p:slideViewPr>
    <p:cSldViewPr snapToGrid="0">
      <p:cViewPr varScale="1">
        <p:scale>
          <a:sx n="108" d="100"/>
          <a:sy n="108" d="100"/>
        </p:scale>
        <p:origin x="98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5" d="100"/>
          <a:sy n="95" d="100"/>
        </p:scale>
        <p:origin x="234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FD4D38-D7C1-8143-88E5-7DE68C11F2B2}" type="datetimeFigureOut">
              <a:rPr lang="en-US" smtClean="0"/>
              <a:t>3/2/18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6B03A2-0D48-0F43-AB72-13A4FF454F3C}" type="slidenum">
              <a:rPr lang="en-US" smtClean="0"/>
              <a:t>‹#›</a:t>
            </a:fld>
            <a:endParaRPr lang="en-US"/>
          </a:p>
        </p:txBody>
      </p:sp>
    </p:spTree>
    <p:extLst>
      <p:ext uri="{BB962C8B-B14F-4D97-AF65-F5344CB8AC3E}">
        <p14:creationId xmlns:p14="http://schemas.microsoft.com/office/powerpoint/2010/main" val="1179535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734B0-9B92-C14C-9078-44AAA6AD21DC}" type="datetimeFigureOut">
              <a:rPr lang="en-US" smtClean="0"/>
              <a:t>3/2/18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632EF-4C74-2542-BC69-D3E64CD00397}" type="slidenum">
              <a:rPr lang="en-US" smtClean="0"/>
              <a:t>‹#›</a:t>
            </a:fld>
            <a:endParaRPr lang="en-US"/>
          </a:p>
        </p:txBody>
      </p:sp>
    </p:spTree>
    <p:extLst>
      <p:ext uri="{BB962C8B-B14F-4D97-AF65-F5344CB8AC3E}">
        <p14:creationId xmlns:p14="http://schemas.microsoft.com/office/powerpoint/2010/main" val="85817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 everyone, my name is Emorie Beck, and today I’ll be talking to you about correlated change, or whether self-reported changes in personality are all in our heads.</a:t>
            </a:r>
          </a:p>
        </p:txBody>
      </p:sp>
      <p:sp>
        <p:nvSpPr>
          <p:cNvPr id="4" name="Slide Number Placeholder 3"/>
          <p:cNvSpPr>
            <a:spLocks noGrp="1"/>
          </p:cNvSpPr>
          <p:nvPr>
            <p:ph type="sldNum" sz="quarter" idx="10"/>
          </p:nvPr>
        </p:nvSpPr>
        <p:spPr/>
        <p:txBody>
          <a:bodyPr/>
          <a:lstStyle/>
          <a:p>
            <a:fld id="{DF8C7611-33D0-5D4D-97A9-0E468B5F1BF6}" type="slidenum">
              <a:rPr lang="en-US" smtClean="0"/>
              <a:t>1</a:t>
            </a:fld>
            <a:endParaRPr lang="en-US"/>
          </a:p>
        </p:txBody>
      </p:sp>
    </p:spTree>
    <p:extLst>
      <p:ext uri="{BB962C8B-B14F-4D97-AF65-F5344CB8AC3E}">
        <p14:creationId xmlns:p14="http://schemas.microsoft.com/office/powerpoint/2010/main" val="2923661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idiographic personality networks were constructed</a:t>
            </a:r>
            <a:r>
              <a:rPr lang="en-US" baseline="0" dirty="0"/>
              <a:t> using the 9 ESM BFI indicators. For each participant, we estimated a graphical vector autoregressive model and extracted regularized partial contemporaneous correlations. The partial contemporaneous correlations made up the edge weights of each participants network and were used to calculate the degree centrality of each node within the networks and the density of each network.</a:t>
            </a:r>
          </a:p>
          <a:p>
            <a:endParaRPr lang="en-US" baseline="0" dirty="0"/>
          </a:p>
          <a:p>
            <a:r>
              <a:rPr lang="en-US" baseline="0" dirty="0"/>
              <a:t>Simple linear regressions for each outcome were conducted for each measure of degree centrality of conscientiousness and neuroticism indicators and density of the whole network. For each model, I will show you the estimated regression coefficient of the model as well as the bootstrapped 95% confidence interval.</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11</a:t>
            </a:fld>
            <a:endParaRPr lang="en-US"/>
          </a:p>
        </p:txBody>
      </p:sp>
    </p:spTree>
    <p:extLst>
      <p:ext uri="{BB962C8B-B14F-4D97-AF65-F5344CB8AC3E}">
        <p14:creationId xmlns:p14="http://schemas.microsoft.com/office/powerpoint/2010/main" val="72968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consistency at the trait level with the kinds of decreases we would expect over time</a:t>
            </a:r>
          </a:p>
          <a:p>
            <a:endParaRPr lang="en-US" dirty="0"/>
          </a:p>
          <a:p>
            <a:r>
              <a:rPr lang="en-US" dirty="0"/>
              <a:t>also relatively strong at the state level</a:t>
            </a:r>
          </a:p>
        </p:txBody>
      </p:sp>
      <p:sp>
        <p:nvSpPr>
          <p:cNvPr id="4" name="Slide Number Placeholder 3"/>
          <p:cNvSpPr>
            <a:spLocks noGrp="1"/>
          </p:cNvSpPr>
          <p:nvPr>
            <p:ph type="sldNum" sz="quarter" idx="10"/>
          </p:nvPr>
        </p:nvSpPr>
        <p:spPr/>
        <p:txBody>
          <a:bodyPr/>
          <a:lstStyle/>
          <a:p>
            <a:fld id="{B639D6E9-1D14-6741-AEB5-2FE80E9857D9}" type="slidenum">
              <a:rPr lang="en-US" smtClean="0"/>
              <a:t>12</a:t>
            </a:fld>
            <a:endParaRPr lang="en-US"/>
          </a:p>
        </p:txBody>
      </p:sp>
    </p:spTree>
    <p:extLst>
      <p:ext uri="{BB962C8B-B14F-4D97-AF65-F5344CB8AC3E}">
        <p14:creationId xmlns:p14="http://schemas.microsoft.com/office/powerpoint/2010/main" val="190368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moving into our results, first we will look at mean level change, so again we are looking at a single average trajectory for each </a:t>
            </a:r>
            <a:r>
              <a:rPr lang="en-US" dirty="0" err="1"/>
              <a:t>triat</a:t>
            </a:r>
            <a:r>
              <a:rPr lang="en-US" dirty="0"/>
              <a:t> across the study period</a:t>
            </a:r>
          </a:p>
        </p:txBody>
      </p:sp>
      <p:sp>
        <p:nvSpPr>
          <p:cNvPr id="4" name="Slide Number Placeholder 3"/>
          <p:cNvSpPr>
            <a:spLocks noGrp="1"/>
          </p:cNvSpPr>
          <p:nvPr>
            <p:ph type="sldNum" sz="quarter" idx="10"/>
          </p:nvPr>
        </p:nvSpPr>
        <p:spPr/>
        <p:txBody>
          <a:bodyPr/>
          <a:lstStyle/>
          <a:p>
            <a:fld id="{B639D6E9-1D14-6741-AEB5-2FE80E9857D9}" type="slidenum">
              <a:rPr lang="en-US" smtClean="0"/>
              <a:t>13</a:t>
            </a:fld>
            <a:endParaRPr lang="en-US"/>
          </a:p>
        </p:txBody>
      </p:sp>
    </p:spTree>
    <p:extLst>
      <p:ext uri="{BB962C8B-B14F-4D97-AF65-F5344CB8AC3E}">
        <p14:creationId xmlns:p14="http://schemas.microsoft.com/office/powerpoint/2010/main" val="129432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orient you to the graph I’ll show, you’ll see we have the Wave (1 to 7) on the x axis, separate Y axes for trait measures, which were on a 15 point scale, and state measures, which were on a 5 point scale, and the 4 Big 5 </a:t>
            </a:r>
            <a:r>
              <a:rPr lang="en-US" dirty="0" err="1"/>
              <a:t>meausures</a:t>
            </a:r>
            <a:r>
              <a:rPr lang="en-US" dirty="0"/>
              <a:t> we included in different panels. State level trajectories will be shown in blue, while trait level trajectories will be shown in red. As we go through I’ll flag the significant trajectories with </a:t>
            </a:r>
            <a:r>
              <a:rPr lang="en-US" dirty="0" err="1"/>
              <a:t>obnoxisou</a:t>
            </a:r>
            <a:r>
              <a:rPr lang="en-US" dirty="0"/>
              <a:t> yellow arrows</a:t>
            </a:r>
          </a:p>
          <a:p>
            <a:endParaRPr lang="en-US" dirty="0"/>
          </a:p>
          <a:p>
            <a:r>
              <a:rPr lang="en-US" dirty="0"/>
              <a:t>[explain] </a:t>
            </a:r>
          </a:p>
          <a:p>
            <a:endParaRPr lang="en-US" dirty="0"/>
          </a:p>
          <a:p>
            <a:r>
              <a:rPr lang="en-US" dirty="0"/>
              <a:t>So this is all well and good, but it raises a question of just how well these single lines capture any single individual. To examine this, we can look at individual level trajectories as well as the variances of the random slopes</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14</a:t>
            </a:fld>
            <a:endParaRPr lang="en-US"/>
          </a:p>
        </p:txBody>
      </p:sp>
    </p:spTree>
    <p:extLst>
      <p:ext uri="{BB962C8B-B14F-4D97-AF65-F5344CB8AC3E}">
        <p14:creationId xmlns:p14="http://schemas.microsoft.com/office/powerpoint/2010/main" val="3650131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see all the trajectories. Thin red lines are individual level trait trajectories, while thin blue lines are the individual level state trajectories. The thick lines are identical to the lines we saw on the previous figure. Clearly, there is a large amount of individual differences in both personality as a whole as well as the magnitude and direction of personality change. </a:t>
            </a:r>
          </a:p>
          <a:p>
            <a:endParaRPr lang="en-US" dirty="0"/>
          </a:p>
          <a:p>
            <a:r>
              <a:rPr lang="en-US" dirty="0"/>
              <a:t>These plots give us some insight into how much variability we saw at the individual level, but we can also calculate the variability of individual level change, as well as our precision in estimating it</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15</a:t>
            </a:fld>
            <a:endParaRPr lang="en-US"/>
          </a:p>
        </p:txBody>
      </p:sp>
    </p:spTree>
    <p:extLst>
      <p:ext uri="{BB962C8B-B14F-4D97-AF65-F5344CB8AC3E}">
        <p14:creationId xmlns:p14="http://schemas.microsoft.com/office/powerpoint/2010/main" val="313574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the average slope, we see </a:t>
            </a:r>
            <a:r>
              <a:rPr lang="en-US" dirty="0" err="1"/>
              <a:t>somehwat</a:t>
            </a:r>
            <a:r>
              <a:rPr lang="en-US" dirty="0"/>
              <a:t> considerable variance in trait level slopes for E, C, and N but not A</a:t>
            </a:r>
          </a:p>
        </p:txBody>
      </p:sp>
      <p:sp>
        <p:nvSpPr>
          <p:cNvPr id="4" name="Slide Number Placeholder 3"/>
          <p:cNvSpPr>
            <a:spLocks noGrp="1"/>
          </p:cNvSpPr>
          <p:nvPr>
            <p:ph type="sldNum" sz="quarter" idx="10"/>
          </p:nvPr>
        </p:nvSpPr>
        <p:spPr/>
        <p:txBody>
          <a:bodyPr/>
          <a:lstStyle/>
          <a:p>
            <a:fld id="{B639D6E9-1D14-6741-AEB5-2FE80E9857D9}" type="slidenum">
              <a:rPr lang="en-US" smtClean="0"/>
              <a:t>16</a:t>
            </a:fld>
            <a:endParaRPr lang="en-US"/>
          </a:p>
        </p:txBody>
      </p:sp>
    </p:spTree>
    <p:extLst>
      <p:ext uri="{BB962C8B-B14F-4D97-AF65-F5344CB8AC3E}">
        <p14:creationId xmlns:p14="http://schemas.microsoft.com/office/powerpoint/2010/main" val="4143891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the average slope, we see </a:t>
            </a:r>
            <a:r>
              <a:rPr lang="en-US" dirty="0" err="1"/>
              <a:t>somehwat</a:t>
            </a:r>
            <a:r>
              <a:rPr lang="en-US" dirty="0"/>
              <a:t> considerable variance in trait level slopes for E, C, and N but not A</a:t>
            </a:r>
          </a:p>
          <a:p>
            <a:endParaRPr lang="en-US" dirty="0"/>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17</a:t>
            </a:fld>
            <a:endParaRPr lang="en-US"/>
          </a:p>
        </p:txBody>
      </p:sp>
    </p:spTree>
    <p:extLst>
      <p:ext uri="{BB962C8B-B14F-4D97-AF65-F5344CB8AC3E}">
        <p14:creationId xmlns:p14="http://schemas.microsoft.com/office/powerpoint/2010/main" val="3291941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and most excitingly, we can look at whether the individual level state and trait trajectories track one another in </a:t>
            </a:r>
            <a:r>
              <a:rPr lang="en-US" dirty="0" err="1"/>
              <a:t>maginitude</a:t>
            </a:r>
            <a:r>
              <a:rPr lang="en-US" dirty="0"/>
              <a:t> and direction. Remember that this is a test of whether our behaviors match our knowledge of ourselves over time. On this graph, I’ll show you for correlations, one for each of the 4 Big 5 traits we examined. The correlation will be on the X axis, and I’ll show you both confidence intervals around the estimates and the values. </a:t>
            </a:r>
          </a:p>
          <a:p>
            <a:endParaRPr lang="en-US" dirty="0"/>
          </a:p>
          <a:p>
            <a:r>
              <a:rPr lang="en-US" dirty="0"/>
              <a:t>For extraversion, we see significant correlated change between state and trait measures. We also see this for Agreeableness and Neuroticism, but not Conscientiousness. </a:t>
            </a:r>
          </a:p>
        </p:txBody>
      </p:sp>
      <p:sp>
        <p:nvSpPr>
          <p:cNvPr id="4" name="Slide Number Placeholder 3"/>
          <p:cNvSpPr>
            <a:spLocks noGrp="1"/>
          </p:cNvSpPr>
          <p:nvPr>
            <p:ph type="sldNum" sz="quarter" idx="10"/>
          </p:nvPr>
        </p:nvSpPr>
        <p:spPr/>
        <p:txBody>
          <a:bodyPr/>
          <a:lstStyle/>
          <a:p>
            <a:fld id="{B639D6E9-1D14-6741-AEB5-2FE80E9857D9}" type="slidenum">
              <a:rPr lang="en-US" smtClean="0"/>
              <a:t>18</a:t>
            </a:fld>
            <a:endParaRPr lang="en-US"/>
          </a:p>
        </p:txBody>
      </p:sp>
    </p:spTree>
    <p:extLst>
      <p:ext uri="{BB962C8B-B14F-4D97-AF65-F5344CB8AC3E}">
        <p14:creationId xmlns:p14="http://schemas.microsoft.com/office/powerpoint/2010/main" val="39792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this study demonstrates that we can assess personality to study personality change. As such, we see the need for more longitudinal studies of state level assessments using ESM, EMA, or other similar methods. </a:t>
            </a:r>
          </a:p>
          <a:p>
            <a:endParaRPr lang="en-US" dirty="0"/>
          </a:p>
          <a:p>
            <a:r>
              <a:rPr lang="en-US" dirty="0"/>
              <a:t>But zooming in on the specific results of this study:</a:t>
            </a:r>
          </a:p>
          <a:p>
            <a:endParaRPr lang="en-US" dirty="0"/>
          </a:p>
          <a:p>
            <a:r>
              <a:rPr lang="en-US" dirty="0"/>
              <a:t>For mean level change, we aren’t seeing a lot of consistent change in this undergraduate sample. This could just be because 2 years is a short time frame. But we do see change at the state level, which might suggest they are more sensitive than trait assessments to change</a:t>
            </a:r>
          </a:p>
          <a:p>
            <a:endParaRPr lang="en-US" dirty="0"/>
          </a:p>
          <a:p>
            <a:r>
              <a:rPr lang="en-US" dirty="0"/>
              <a:t>For the variances, we see more variability in trait measures of change, which could mean that people think they are more mutable than their behavior reflects</a:t>
            </a:r>
          </a:p>
          <a:p>
            <a:endParaRPr lang="en-US" dirty="0"/>
          </a:p>
          <a:p>
            <a:r>
              <a:rPr lang="en-US" dirty="0"/>
              <a:t>But to make that claim, we have to examine correlated change, which suggests that there are moderate slope-slope correlations. In other words, individuals who report dispositional changes do appear, at least in part to reflect these changes in the manifestations of their personality in everyday life</a:t>
            </a:r>
          </a:p>
          <a:p>
            <a:endParaRPr lang="en-US" dirty="0"/>
          </a:p>
          <a:p>
            <a:r>
              <a:rPr lang="en-US" dirty="0"/>
              <a:t>But of course there are limitations. We can make no claim about whether state level change mediates trait level change. Our sample also suffered from attrition and was limited to undergraduates, who are undergoing social changes that are not typical at other points in the lifespan. Thus, we demonstrate that state and trait level assessments of personality do reflect one another but to better understand the mechanisms driving personality change, we challenge personality scientists to collect longitudinal state level assessments among adults across the lifespan.</a:t>
            </a:r>
          </a:p>
        </p:txBody>
      </p:sp>
      <p:sp>
        <p:nvSpPr>
          <p:cNvPr id="4" name="Slide Number Placeholder 3"/>
          <p:cNvSpPr>
            <a:spLocks noGrp="1"/>
          </p:cNvSpPr>
          <p:nvPr>
            <p:ph type="sldNum" sz="quarter" idx="10"/>
          </p:nvPr>
        </p:nvSpPr>
        <p:spPr/>
        <p:txBody>
          <a:bodyPr/>
          <a:lstStyle/>
          <a:p>
            <a:fld id="{B639D6E9-1D14-6741-AEB5-2FE80E9857D9}" type="slidenum">
              <a:rPr lang="en-US" smtClean="0"/>
              <a:t>19</a:t>
            </a:fld>
            <a:endParaRPr lang="en-US"/>
          </a:p>
        </p:txBody>
      </p:sp>
    </p:spTree>
    <p:extLst>
      <p:ext uri="{BB962C8B-B14F-4D97-AF65-F5344CB8AC3E}">
        <p14:creationId xmlns:p14="http://schemas.microsoft.com/office/powerpoint/2010/main" val="3771832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20</a:t>
            </a:fld>
            <a:endParaRPr lang="en-US"/>
          </a:p>
        </p:txBody>
      </p:sp>
    </p:spTree>
    <p:extLst>
      <p:ext uri="{BB962C8B-B14F-4D97-AF65-F5344CB8AC3E}">
        <p14:creationId xmlns:p14="http://schemas.microsoft.com/office/powerpoint/2010/main" val="69274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personality, we often examine it through the lens of the Big 5 *click* Extraversion, Agreeableness, Conscientiousness, Neuroticism, and Openness to Experience</a:t>
            </a:r>
          </a:p>
          <a:p>
            <a:endParaRPr lang="en-US" dirty="0"/>
          </a:p>
          <a:p>
            <a:r>
              <a:rPr lang="en-US" dirty="0"/>
              <a:t>These measures define between person differences, or how people tend to differ from one another, on average. </a:t>
            </a:r>
          </a:p>
          <a:p>
            <a:endParaRPr lang="en-US" dirty="0"/>
          </a:p>
          <a:p>
            <a:r>
              <a:rPr lang="en-US" dirty="0"/>
              <a:t>The Big 5 have been thoroughly examined longitudinally, and there are reliable normative trends in them that are expected across the lifespan, including modest consistency in some facets of Extraversion, increases in Agreeableness and Conscientiousness, particularly in young adulthood, declines in Neuroticism, and early shallow increases in Openness to Experience.</a:t>
            </a:r>
          </a:p>
        </p:txBody>
      </p:sp>
      <p:sp>
        <p:nvSpPr>
          <p:cNvPr id="4" name="Slide Number Placeholder 3"/>
          <p:cNvSpPr>
            <a:spLocks noGrp="1"/>
          </p:cNvSpPr>
          <p:nvPr>
            <p:ph type="sldNum" sz="quarter" idx="10"/>
          </p:nvPr>
        </p:nvSpPr>
        <p:spPr/>
        <p:txBody>
          <a:bodyPr/>
          <a:lstStyle/>
          <a:p>
            <a:fld id="{B639D6E9-1D14-6741-AEB5-2FE80E9857D9}" type="slidenum">
              <a:rPr lang="en-US" smtClean="0"/>
              <a:t>2</a:t>
            </a:fld>
            <a:endParaRPr lang="en-US"/>
          </a:p>
        </p:txBody>
      </p:sp>
    </p:spTree>
    <p:extLst>
      <p:ext uri="{BB962C8B-B14F-4D97-AF65-F5344CB8AC3E}">
        <p14:creationId xmlns:p14="http://schemas.microsoft.com/office/powerpoint/2010/main" val="93012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often, trait level assessments use self-report in which people report on their own dispositional </a:t>
            </a:r>
            <a:r>
              <a:rPr lang="en-US" dirty="0" err="1"/>
              <a:t>charactersitics</a:t>
            </a:r>
            <a:r>
              <a:rPr lang="en-US" dirty="0"/>
              <a:t>. There are a number of biases associated with such retrospective reports, including that they rely on your knowledge of yourself, or how you think you tend to behave.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recent years, there’s been increasing attention afforded to alternative forms of personality assessment. One form is alternately termed experience sampling, ambulatory assessments, or ecological momentary assessments. Unlike trait level measures, ESM assesses state manifestations of personality. Instead of reporting what you do </a:t>
            </a:r>
            <a:r>
              <a:rPr lang="en-US" dirty="0" err="1"/>
              <a:t>dispositionally</a:t>
            </a:r>
            <a:r>
              <a:rPr lang="en-US" dirty="0"/>
              <a:t>, you report what you just did or are doing in the moment.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evidence that composites of state level measures of personality map on reasonably well to trait level measures, but there are important differences that suggest that self-knowledge plays a role in reporting. </a:t>
            </a:r>
          </a:p>
        </p:txBody>
      </p:sp>
      <p:sp>
        <p:nvSpPr>
          <p:cNvPr id="4" name="Slide Number Placeholder 3"/>
          <p:cNvSpPr>
            <a:spLocks noGrp="1"/>
          </p:cNvSpPr>
          <p:nvPr>
            <p:ph type="sldNum" sz="quarter" idx="10"/>
          </p:nvPr>
        </p:nvSpPr>
        <p:spPr/>
        <p:txBody>
          <a:bodyPr/>
          <a:lstStyle/>
          <a:p>
            <a:fld id="{B639D6E9-1D14-6741-AEB5-2FE80E9857D9}" type="slidenum">
              <a:rPr lang="en-US" smtClean="0"/>
              <a:t>3</a:t>
            </a:fld>
            <a:endParaRPr lang="en-US"/>
          </a:p>
        </p:txBody>
      </p:sp>
    </p:spTree>
    <p:extLst>
      <p:ext uri="{BB962C8B-B14F-4D97-AF65-F5344CB8AC3E}">
        <p14:creationId xmlns:p14="http://schemas.microsoft.com/office/powerpoint/2010/main" val="213811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given the strong evidence of normative change across the lifespan, which reflects changes in the way people see themselves </a:t>
            </a:r>
            <a:r>
              <a:rPr lang="en-US" dirty="0" err="1"/>
              <a:t>dispositionally</a:t>
            </a:r>
            <a:r>
              <a:rPr lang="en-US" dirty="0"/>
              <a:t> over time, </a:t>
            </a:r>
          </a:p>
        </p:txBody>
      </p:sp>
      <p:sp>
        <p:nvSpPr>
          <p:cNvPr id="4" name="Slide Number Placeholder 3"/>
          <p:cNvSpPr>
            <a:spLocks noGrp="1"/>
          </p:cNvSpPr>
          <p:nvPr>
            <p:ph type="sldNum" sz="quarter" idx="10"/>
          </p:nvPr>
        </p:nvSpPr>
        <p:spPr/>
        <p:txBody>
          <a:bodyPr/>
          <a:lstStyle/>
          <a:p>
            <a:fld id="{B639D6E9-1D14-6741-AEB5-2FE80E9857D9}" type="slidenum">
              <a:rPr lang="en-US" smtClean="0"/>
              <a:t>4</a:t>
            </a:fld>
            <a:endParaRPr lang="en-US"/>
          </a:p>
        </p:txBody>
      </p:sp>
    </p:spTree>
    <p:extLst>
      <p:ext uri="{BB962C8B-B14F-4D97-AF65-F5344CB8AC3E}">
        <p14:creationId xmlns:p14="http://schemas.microsoft.com/office/powerpoint/2010/main" val="372000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reasonable to wonder whether state level assessments show similar patterns of change.</a:t>
            </a:r>
          </a:p>
          <a:p>
            <a:r>
              <a:rPr lang="en-US" dirty="0"/>
              <a:t>In other words, over time, do people report changes in their manifestations of personality that reflect their self-reported dispositional changes. </a:t>
            </a:r>
          </a:p>
          <a:p>
            <a:endParaRPr lang="en-US" dirty="0"/>
          </a:p>
          <a:p>
            <a:r>
              <a:rPr lang="en-US" dirty="0"/>
              <a:t>This is critical for two reasons. First, personality and </a:t>
            </a:r>
            <a:r>
              <a:rPr lang="en-US" dirty="0" err="1"/>
              <a:t>perosnality</a:t>
            </a:r>
            <a:r>
              <a:rPr lang="en-US" dirty="0"/>
              <a:t> change are inconsistently linked with outcomes, which creates a question of what we're actually </a:t>
            </a:r>
            <a:r>
              <a:rPr lang="en-US" dirty="0" err="1"/>
              <a:t>assesing</a:t>
            </a:r>
            <a:r>
              <a:rPr lang="en-US" dirty="0"/>
              <a:t> </a:t>
            </a:r>
            <a:r>
              <a:rPr lang="en-US" dirty="0" err="1"/>
              <a:t>iwth</a:t>
            </a:r>
            <a:r>
              <a:rPr lang="en-US" dirty="0"/>
              <a:t> trait measures. Thus, we can use state assessments to validate whether these changes are real.</a:t>
            </a:r>
          </a:p>
          <a:p>
            <a:endParaRPr lang="en-US" dirty="0"/>
          </a:p>
          <a:p>
            <a:r>
              <a:rPr lang="en-US" dirty="0"/>
              <a:t>Second,  bottom up behavioral change has been suggested as the means of personality trait change. Thus, determining whether changes in behavior map onto to </a:t>
            </a:r>
            <a:r>
              <a:rPr lang="en-US" dirty="0" err="1"/>
              <a:t>dispotional</a:t>
            </a:r>
            <a:r>
              <a:rPr lang="en-US" dirty="0"/>
              <a:t> </a:t>
            </a:r>
            <a:r>
              <a:rPr lang="en-US" dirty="0" err="1"/>
              <a:t>changse</a:t>
            </a:r>
            <a:r>
              <a:rPr lang="en-US" dirty="0"/>
              <a:t> represents a first step into understanding the underlying processes of personality change and whether the mechanisms lie in low level behavioral change. </a:t>
            </a:r>
          </a:p>
          <a:p>
            <a:endParaRPr lang="en-US" dirty="0"/>
          </a:p>
          <a:p>
            <a:r>
              <a:rPr lang="en-US" dirty="0"/>
              <a:t>We assume that these </a:t>
            </a:r>
            <a:r>
              <a:rPr lang="en-US" dirty="0" err="1"/>
              <a:t>dispositonal</a:t>
            </a:r>
            <a:r>
              <a:rPr lang="en-US" dirty="0"/>
              <a:t> changes are real, but </a:t>
            </a:r>
            <a:r>
              <a:rPr lang="en-US" dirty="0" err="1"/>
              <a:t>wihtout</a:t>
            </a:r>
            <a:r>
              <a:rPr lang="en-US" dirty="0"/>
              <a:t> looking at actual behaviors, we </a:t>
            </a:r>
            <a:r>
              <a:rPr lang="en-US" dirty="0" err="1"/>
              <a:t>dont</a:t>
            </a:r>
            <a:r>
              <a:rPr lang="en-US" dirty="0"/>
              <a:t> know if change is in your head</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5</a:t>
            </a:fld>
            <a:endParaRPr lang="en-US"/>
          </a:p>
        </p:txBody>
      </p:sp>
    </p:spTree>
    <p:extLst>
      <p:ext uri="{BB962C8B-B14F-4D97-AF65-F5344CB8AC3E}">
        <p14:creationId xmlns:p14="http://schemas.microsoft.com/office/powerpoint/2010/main" val="1832568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sentence unpacking</a:t>
            </a:r>
          </a:p>
          <a:p>
            <a:endParaRPr lang="en-US" dirty="0"/>
          </a:p>
          <a:p>
            <a:r>
              <a:rPr lang="en-US" dirty="0"/>
              <a:t>1. there are very few studies looking at these over time. ESM validated cross-</a:t>
            </a:r>
            <a:r>
              <a:rPr lang="en-US" dirty="0" err="1"/>
              <a:t>sectionally</a:t>
            </a:r>
            <a:r>
              <a:rPr lang="en-US" dirty="0"/>
              <a:t>. DO they have test-</a:t>
            </a:r>
            <a:r>
              <a:rPr lang="en-US" dirty="0" err="1"/>
              <a:t>rtest</a:t>
            </a:r>
            <a:r>
              <a:rPr lang="en-US" dirty="0"/>
              <a:t> </a:t>
            </a:r>
            <a:r>
              <a:rPr lang="en-US" dirty="0" err="1"/>
              <a:t>etc</a:t>
            </a:r>
            <a:endParaRPr lang="en-US" dirty="0"/>
          </a:p>
          <a:p>
            <a:endParaRPr lang="en-US" dirty="0"/>
          </a:p>
          <a:p>
            <a:r>
              <a:rPr lang="en-US" dirty="0"/>
              <a:t>2. in trait measures there are normative trends but there are individual differences. Are there </a:t>
            </a:r>
            <a:r>
              <a:rPr lang="en-US" dirty="0" err="1"/>
              <a:t>interindividual</a:t>
            </a:r>
            <a:r>
              <a:rPr lang="en-US" dirty="0"/>
              <a:t> </a:t>
            </a:r>
            <a:r>
              <a:rPr lang="en-US" dirty="0" err="1"/>
              <a:t>diffeernces</a:t>
            </a:r>
            <a:r>
              <a:rPr lang="en-US" dirty="0"/>
              <a:t> in </a:t>
            </a:r>
            <a:r>
              <a:rPr lang="en-US" dirty="0" err="1"/>
              <a:t>intrainvidual</a:t>
            </a:r>
            <a:r>
              <a:rPr lang="en-US" dirty="0"/>
              <a:t> change</a:t>
            </a:r>
          </a:p>
          <a:p>
            <a:endParaRPr lang="en-US" dirty="0"/>
          </a:p>
          <a:p>
            <a:r>
              <a:rPr lang="en-US" dirty="0"/>
              <a:t>3. one way to validate the trait changes is to test whether someone who increases in trait </a:t>
            </a:r>
            <a:r>
              <a:rPr lang="en-US" dirty="0" err="1"/>
              <a:t>assesments</a:t>
            </a:r>
            <a:r>
              <a:rPr lang="en-US" dirty="0"/>
              <a:t> also </a:t>
            </a:r>
            <a:r>
              <a:rPr lang="en-US" dirty="0" err="1"/>
              <a:t>shwo</a:t>
            </a:r>
            <a:r>
              <a:rPr lang="en-US" dirty="0"/>
              <a:t> it in ESM</a:t>
            </a:r>
          </a:p>
        </p:txBody>
      </p:sp>
      <p:sp>
        <p:nvSpPr>
          <p:cNvPr id="4" name="Slide Number Placeholder 3"/>
          <p:cNvSpPr>
            <a:spLocks noGrp="1"/>
          </p:cNvSpPr>
          <p:nvPr>
            <p:ph type="sldNum" sz="quarter" idx="10"/>
          </p:nvPr>
        </p:nvSpPr>
        <p:spPr/>
        <p:txBody>
          <a:bodyPr/>
          <a:lstStyle/>
          <a:p>
            <a:fld id="{B639D6E9-1D14-6741-AEB5-2FE80E9857D9}" type="slidenum">
              <a:rPr lang="en-US" smtClean="0"/>
              <a:t>6</a:t>
            </a:fld>
            <a:endParaRPr lang="en-US"/>
          </a:p>
        </p:txBody>
      </p:sp>
    </p:spTree>
    <p:extLst>
      <p:ext uri="{BB962C8B-B14F-4D97-AF65-F5344CB8AC3E}">
        <p14:creationId xmlns:p14="http://schemas.microsoft.com/office/powerpoint/2010/main" val="390083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over time, do people report changes in their manifestations of personality that reflect their self-reported dispositional changes. Determining whether this is the case represents a first step into understanding the underlying processes of personality change and whether the mechanisms lie in low level behavioral change. [such as meta-analytic evidence of that personality changes following psychotherapy.]</a:t>
            </a:r>
          </a:p>
        </p:txBody>
      </p:sp>
      <p:sp>
        <p:nvSpPr>
          <p:cNvPr id="4" name="Slide Number Placeholder 3"/>
          <p:cNvSpPr>
            <a:spLocks noGrp="1"/>
          </p:cNvSpPr>
          <p:nvPr>
            <p:ph type="sldNum" sz="quarter" idx="10"/>
          </p:nvPr>
        </p:nvSpPr>
        <p:spPr/>
        <p:txBody>
          <a:bodyPr/>
          <a:lstStyle/>
          <a:p>
            <a:fld id="{B639D6E9-1D14-6741-AEB5-2FE80E9857D9}" type="slidenum">
              <a:rPr lang="en-US" smtClean="0"/>
              <a:t>7</a:t>
            </a:fld>
            <a:endParaRPr lang="en-US"/>
          </a:p>
        </p:txBody>
      </p:sp>
    </p:spTree>
    <p:extLst>
      <p:ext uri="{BB962C8B-B14F-4D97-AF65-F5344CB8AC3E}">
        <p14:creationId xmlns:p14="http://schemas.microsoft.com/office/powerpoint/2010/main" val="140426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ea typeface="Helvetica" charset="0"/>
                <a:cs typeface="Helvetica" charset="0"/>
              </a:rPr>
              <a:t>434</a:t>
            </a:r>
            <a:r>
              <a:rPr lang="en-US" baseline="0" dirty="0"/>
              <a:t> undergraduates at Washington University in St. Louis completed both trait level and ESM measures  as a Part of the Personality and Intimate Relationships Study.  For trait measures, they responded to the full BFI, while they responded to a subset o 9 items from the BFI for state assessments., that represented 4 of the big 5 (openness excluded) Here, we restrain the trait level assessments to the same 9 items used in the state assessments for consistency</a:t>
            </a:r>
          </a:p>
        </p:txBody>
      </p:sp>
      <p:sp>
        <p:nvSpPr>
          <p:cNvPr id="4" name="Slide Number Placeholder 3"/>
          <p:cNvSpPr>
            <a:spLocks noGrp="1"/>
          </p:cNvSpPr>
          <p:nvPr>
            <p:ph type="sldNum" sz="quarter" idx="10"/>
          </p:nvPr>
        </p:nvSpPr>
        <p:spPr/>
        <p:txBody>
          <a:bodyPr/>
          <a:lstStyle/>
          <a:p>
            <a:fld id="{8DF4B266-D6F1-954D-80EC-3CF0FD77CED0}" type="slidenum">
              <a:rPr lang="en-US" smtClean="0"/>
              <a:t>9</a:t>
            </a:fld>
            <a:endParaRPr lang="en-US"/>
          </a:p>
        </p:txBody>
      </p:sp>
    </p:spTree>
    <p:extLst>
      <p:ext uri="{BB962C8B-B14F-4D97-AF65-F5344CB8AC3E}">
        <p14:creationId xmlns:p14="http://schemas.microsoft.com/office/powerpoint/2010/main" val="2765306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broad overview of how we examined our questions. We have measures of state and trait personality for 4 of the Big 5 over 2 years. We have 7 waves of trait assessments, and we will first look at mean level change over the study. </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10</a:t>
            </a:fld>
            <a:endParaRPr lang="en-US"/>
          </a:p>
        </p:txBody>
      </p:sp>
    </p:spTree>
    <p:extLst>
      <p:ext uri="{BB962C8B-B14F-4D97-AF65-F5344CB8AC3E}">
        <p14:creationId xmlns:p14="http://schemas.microsoft.com/office/powerpoint/2010/main" val="349485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solidFill>
                  <a:srgbClr val="F69A8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rgbClr val="00A85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3/2/18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userDrawn="1"/>
        </p:nvCxnSpPr>
        <p:spPr>
          <a:xfrm>
            <a:off x="679939" y="3561218"/>
            <a:ext cx="7830650" cy="0"/>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28650" y="601792"/>
            <a:ext cx="7886700" cy="2848708"/>
          </a:xfrm>
          <a:ln>
            <a:noFill/>
          </a:ln>
        </p:spPr>
        <p:txBody>
          <a:bodyPr anchor="ctr">
            <a:normAutofit/>
          </a:bodyPr>
          <a:lstStyle>
            <a:lvl1pPr algn="ctr">
              <a:defRPr sz="4400" b="1" baseline="0">
                <a:solidFill>
                  <a:srgbClr val="F69A81"/>
                </a:solidFill>
              </a:defRPr>
            </a:lvl1pPr>
          </a:lstStyle>
          <a:p>
            <a:r>
              <a:rPr lang="en-US" dirty="0"/>
              <a:t>Insert Symposium Title</a:t>
            </a:r>
            <a:br>
              <a:rPr lang="en-US" dirty="0"/>
            </a:br>
            <a:r>
              <a:rPr lang="en-US" dirty="0"/>
              <a:t>Here In This Box With as Many Words as You Need</a:t>
            </a:r>
          </a:p>
        </p:txBody>
      </p:sp>
      <p:sp>
        <p:nvSpPr>
          <p:cNvPr id="9" name="Text Placeholder 2"/>
          <p:cNvSpPr>
            <a:spLocks noGrp="1"/>
          </p:cNvSpPr>
          <p:nvPr>
            <p:ph type="body" idx="1" hasCustomPrompt="1"/>
          </p:nvPr>
        </p:nvSpPr>
        <p:spPr>
          <a:xfrm>
            <a:off x="628650" y="3790470"/>
            <a:ext cx="7886700" cy="2142970"/>
          </a:xfrm>
          <a:noFill/>
        </p:spPr>
        <p:txBody>
          <a:bodyPr/>
          <a:lstStyle>
            <a:lvl1pPr marL="0" indent="0">
              <a:buNone/>
              <a:defRPr sz="1800" b="1"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Chair Name, PhD</a:t>
            </a:r>
          </a:p>
          <a:p>
            <a:pPr lvl="0"/>
            <a:r>
              <a:rPr lang="en-US" dirty="0"/>
              <a:t>First Presenter, PhD</a:t>
            </a:r>
          </a:p>
          <a:p>
            <a:pPr lvl="0"/>
            <a:r>
              <a:rPr lang="en-US" dirty="0"/>
              <a:t>Second Presenter, PhD</a:t>
            </a:r>
          </a:p>
          <a:p>
            <a:pPr lvl="0"/>
            <a:r>
              <a:rPr lang="en-US" dirty="0"/>
              <a:t>Third Presenter, PhD</a:t>
            </a:r>
          </a:p>
          <a:p>
            <a:pPr lvl="0"/>
            <a:r>
              <a:rPr lang="en-US" dirty="0"/>
              <a:t>Fourth Presenter, PhD</a:t>
            </a:r>
          </a:p>
        </p:txBody>
      </p:sp>
      <p:cxnSp>
        <p:nvCxnSpPr>
          <p:cNvPr id="10" name="Straight Connector 9"/>
          <p:cNvCxnSpPr/>
          <p:nvPr userDrawn="1"/>
        </p:nvCxnSpPr>
        <p:spPr>
          <a:xfrm>
            <a:off x="628650" y="3608461"/>
            <a:ext cx="7881939" cy="0"/>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89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solidFill>
                  <a:srgbClr val="F69A8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A85D"/>
                </a:solidFill>
              </a:defRPr>
            </a:lvl1pPr>
            <a:lvl2pPr>
              <a:defRPr>
                <a:solidFill>
                  <a:srgbClr val="8C6E58"/>
                </a:solidFill>
              </a:defRPr>
            </a:lvl2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3/2/18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userDrawn="1"/>
        </p:nvCxnSpPr>
        <p:spPr>
          <a:xfrm flipV="1">
            <a:off x="628650" y="1760313"/>
            <a:ext cx="7881939" cy="2499"/>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36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lgn="ctr">
              <a:defRPr sz="6000" b="1">
                <a:solidFill>
                  <a:srgbClr val="F69A81"/>
                </a:solidFill>
              </a:defRPr>
            </a:lvl1pPr>
          </a:lstStyle>
          <a:p>
            <a:r>
              <a:rPr lang="en-US" dirty="0"/>
              <a:t>Click to edit Master title style</a:t>
            </a:r>
          </a:p>
        </p:txBody>
      </p:sp>
      <p:sp>
        <p:nvSpPr>
          <p:cNvPr id="3" name="Text Placeholder 2"/>
          <p:cNvSpPr>
            <a:spLocks noGrp="1"/>
          </p:cNvSpPr>
          <p:nvPr>
            <p:ph type="body" idx="1"/>
          </p:nvPr>
        </p:nvSpPr>
        <p:spPr>
          <a:xfrm>
            <a:off x="623888" y="4666267"/>
            <a:ext cx="7886700" cy="1246853"/>
          </a:xfrm>
        </p:spPr>
        <p:txBody>
          <a:bodyPr/>
          <a:lstStyle>
            <a:lvl1pPr marL="0" indent="0">
              <a:buNone/>
              <a:defRPr sz="2400">
                <a:solidFill>
                  <a:srgbClr val="00A8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3/2/18</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userDrawn="1"/>
        </p:nvCxnSpPr>
        <p:spPr>
          <a:xfrm>
            <a:off x="623888" y="4618987"/>
            <a:ext cx="7886701" cy="0"/>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5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solidFill>
                  <a:srgbClr val="F69A81"/>
                </a:solidFill>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087495"/>
          </a:xfrm>
        </p:spPr>
        <p:txBody>
          <a:bodyPr/>
          <a:lstStyle>
            <a:lvl1pPr>
              <a:defRPr>
                <a:solidFill>
                  <a:srgbClr val="00A85D"/>
                </a:solidFill>
              </a:defRPr>
            </a:lvl1pPr>
            <a:lvl2pPr>
              <a:defRPr>
                <a:solidFill>
                  <a:srgbClr val="8C6E58"/>
                </a:solidFill>
              </a:defRPr>
            </a:lvl2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087495"/>
          </a:xfrm>
        </p:spPr>
        <p:txBody>
          <a:bodyPr/>
          <a:lstStyle>
            <a:lvl1pPr>
              <a:defRPr>
                <a:solidFill>
                  <a:srgbClr val="00A85D"/>
                </a:solidFill>
              </a:defRPr>
            </a:lvl1pPr>
            <a:lvl2pPr>
              <a:defRPr>
                <a:solidFill>
                  <a:srgbClr val="8C6E58"/>
                </a:solidFill>
              </a:defRPr>
            </a:lvl2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3/2/18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userDrawn="1"/>
        </p:nvCxnSpPr>
        <p:spPr>
          <a:xfrm>
            <a:off x="4572000" y="1825625"/>
            <a:ext cx="0" cy="4087495"/>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03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lgn="ctr">
              <a:defRPr b="1">
                <a:solidFill>
                  <a:srgbClr val="F69A81"/>
                </a:solidFill>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solidFill>
                  <a:srgbClr val="00A8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408045"/>
          </a:xfrm>
        </p:spPr>
        <p:txBody>
          <a:bodyPr/>
          <a:lstStyle>
            <a:lvl1pPr>
              <a:defRPr>
                <a:solidFill>
                  <a:srgbClr val="8C6E58"/>
                </a:solidFill>
              </a:defRPr>
            </a:lvl1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solidFill>
                  <a:srgbClr val="00A8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408045"/>
          </a:xfrm>
        </p:spPr>
        <p:txBody>
          <a:bodyPr/>
          <a:lstStyle>
            <a:lvl1pPr>
              <a:defRPr>
                <a:solidFill>
                  <a:srgbClr val="8C6E58"/>
                </a:solidFill>
              </a:defRPr>
            </a:lvl1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707AD4C-B32E-47C9-AFF5-CB28E5F049F5}" type="datetimeFigureOut">
              <a:rPr lang="en-US" smtClean="0"/>
              <a:t>3/2/18</a:t>
            </a:fld>
            <a:endParaRPr lang="en-US"/>
          </a:p>
        </p:txBody>
      </p:sp>
      <p:sp>
        <p:nvSpPr>
          <p:cNvPr id="9" name="Slide Number Placeholder 8"/>
          <p:cNvSpPr>
            <a:spLocks noGrp="1"/>
          </p:cNvSpPr>
          <p:nvPr>
            <p:ph type="sldNum" sz="quarter" idx="12"/>
          </p:nvPr>
        </p:nvSpPr>
        <p:spPr/>
        <p:txBody>
          <a:bodyPr/>
          <a:lstStyle/>
          <a:p>
            <a:fld id="{C6642223-8A54-4396-BD84-B7F9EE15DA63}" type="slidenum">
              <a:rPr lang="en-US" smtClean="0"/>
              <a:t>‹#›</a:t>
            </a:fld>
            <a:endParaRPr lang="en-US"/>
          </a:p>
        </p:txBody>
      </p:sp>
      <p:cxnSp>
        <p:nvCxnSpPr>
          <p:cNvPr id="10" name="Straight Connector 9"/>
          <p:cNvCxnSpPr/>
          <p:nvPr userDrawn="1"/>
        </p:nvCxnSpPr>
        <p:spPr>
          <a:xfrm>
            <a:off x="4572000" y="1681163"/>
            <a:ext cx="0" cy="4231957"/>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b="1">
                <a:solidFill>
                  <a:srgbClr val="F69A8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707AD4C-B32E-47C9-AFF5-CB28E5F049F5}" type="datetimeFigureOut">
              <a:rPr lang="en-US" smtClean="0"/>
              <a:t>3/2/18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642223-8A54-4396-BD84-B7F9EE15DA63}" type="slidenum">
              <a:rPr lang="en-US" smtClean="0"/>
              <a:t>‹#›</a:t>
            </a:fld>
            <a:endParaRPr lang="en-US"/>
          </a:p>
        </p:txBody>
      </p:sp>
    </p:spTree>
    <p:extLst>
      <p:ext uri="{BB962C8B-B14F-4D97-AF65-F5344CB8AC3E}">
        <p14:creationId xmlns:p14="http://schemas.microsoft.com/office/powerpoint/2010/main" val="802539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7AD4C-B32E-47C9-AFF5-CB28E5F049F5}" type="datetimeFigureOut">
              <a:rPr lang="en-US" smtClean="0"/>
              <a:t>3/2/18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642223-8A54-4396-BD84-B7F9EE15DA63}" type="slidenum">
              <a:rPr lang="en-US" smtClean="0"/>
              <a:t>‹#›</a:t>
            </a:fld>
            <a:endParaRPr lang="en-US"/>
          </a:p>
        </p:txBody>
      </p:sp>
    </p:spTree>
    <p:extLst>
      <p:ext uri="{BB962C8B-B14F-4D97-AF65-F5344CB8AC3E}">
        <p14:creationId xmlns:p14="http://schemas.microsoft.com/office/powerpoint/2010/main" val="209037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1">
                <a:solidFill>
                  <a:srgbClr val="F69A81"/>
                </a:solidFill>
              </a:defRPr>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solidFill>
                  <a:srgbClr val="F69A81"/>
                </a:solidFill>
              </a:defRPr>
            </a:lvl1pPr>
            <a:lvl2pPr>
              <a:defRPr sz="2800">
                <a:solidFill>
                  <a:srgbClr val="00A85D"/>
                </a:solidFill>
              </a:defRPr>
            </a:lvl2pPr>
            <a:lvl3pPr>
              <a:defRPr sz="2400">
                <a:solidFill>
                  <a:srgbClr val="8C6E58"/>
                </a:solidFill>
              </a:defRPr>
            </a:lvl3pPr>
            <a:lvl4pPr>
              <a:defRPr sz="2000"/>
            </a:lvl4pPr>
            <a:lvl5pPr>
              <a:defRPr sz="2000">
                <a:solidFill>
                  <a:schemeClr val="tx1">
                    <a:lumMod val="75000"/>
                    <a:lumOff val="25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solidFill>
                  <a:srgbClr val="00A85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707AD4C-B32E-47C9-AFF5-CB28E5F049F5}"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42223-8A54-4396-BD84-B7F9EE15DA63}" type="slidenum">
              <a:rPr lang="en-US" smtClean="0"/>
              <a:t>‹#›</a:t>
            </a:fld>
            <a:endParaRPr lang="en-US"/>
          </a:p>
        </p:txBody>
      </p:sp>
      <p:cxnSp>
        <p:nvCxnSpPr>
          <p:cNvPr id="13" name="Straight Connector 12"/>
          <p:cNvCxnSpPr/>
          <p:nvPr userDrawn="1"/>
        </p:nvCxnSpPr>
        <p:spPr>
          <a:xfrm>
            <a:off x="3732912" y="457200"/>
            <a:ext cx="0" cy="5411788"/>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7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1">
                <a:solidFill>
                  <a:srgbClr val="F69A81"/>
                </a:solidFill>
              </a:defRPr>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solidFill>
                  <a:srgbClr val="00A85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707AD4C-B32E-47C9-AFF5-CB28E5F049F5}"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42223-8A54-4396-BD84-B7F9EE15DA63}" type="slidenum">
              <a:rPr lang="en-US" smtClean="0"/>
              <a:t>‹#›</a:t>
            </a:fld>
            <a:endParaRPr lang="en-US"/>
          </a:p>
        </p:txBody>
      </p:sp>
      <p:cxnSp>
        <p:nvCxnSpPr>
          <p:cNvPr id="9" name="Straight Connector 8"/>
          <p:cNvCxnSpPr/>
          <p:nvPr userDrawn="1"/>
        </p:nvCxnSpPr>
        <p:spPr>
          <a:xfrm>
            <a:off x="3732912" y="457200"/>
            <a:ext cx="0" cy="5411788"/>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96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0874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62750" y="6462681"/>
            <a:ext cx="75823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3/2/18</a:t>
            </a:fld>
            <a:endParaRPr lang="en-US" dirty="0"/>
          </a:p>
        </p:txBody>
      </p:sp>
      <p:sp>
        <p:nvSpPr>
          <p:cNvPr id="5" name="Footer Placeholder 4"/>
          <p:cNvSpPr>
            <a:spLocks noGrp="1"/>
          </p:cNvSpPr>
          <p:nvPr>
            <p:ph type="ftr" sz="quarter" idx="3"/>
          </p:nvPr>
        </p:nvSpPr>
        <p:spPr>
          <a:xfrm>
            <a:off x="3028950" y="724304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25983" y="6462681"/>
            <a:ext cx="5409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0621354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61" r:id="rId10"/>
  </p:sldLayoutIdLst>
  <p:txStyles>
    <p:titleStyle>
      <a:lvl1pPr algn="l" defTabSz="914400" rtl="0" eaLnBrk="1" latinLnBrk="0" hangingPunct="1">
        <a:lnSpc>
          <a:spcPct val="90000"/>
        </a:lnSpc>
        <a:spcBef>
          <a:spcPct val="0"/>
        </a:spcBef>
        <a:buNone/>
        <a:defRPr sz="4400" b="1" kern="1200">
          <a:solidFill>
            <a:srgbClr val="F69A8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A8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C6E5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B6193-FB04-5442-B9F7-226CB1C86A37}"/>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rmAutofit fontScale="90000"/>
          </a:bodyPr>
          <a:lstStyle/>
          <a:p>
            <a:r>
              <a:rPr lang="en-US" b="1" dirty="0">
                <a:solidFill>
                  <a:srgbClr val="C00000"/>
                </a:solidFill>
              </a:rPr>
              <a:t>Do Changes in Traits Imply Changes in Behavior: A Longitudinal ESM Study</a:t>
            </a:r>
          </a:p>
        </p:txBody>
      </p:sp>
      <p:sp>
        <p:nvSpPr>
          <p:cNvPr id="3" name="Subtitle 2"/>
          <p:cNvSpPr>
            <a:spLocks noGrp="1"/>
          </p:cNvSpPr>
          <p:nvPr>
            <p:ph type="subTitle" idx="1"/>
          </p:nvPr>
        </p:nvSpPr>
        <p:spPr>
          <a:xfrm>
            <a:off x="1143000" y="3933114"/>
            <a:ext cx="6858000" cy="1655762"/>
          </a:xfrm>
        </p:spPr>
        <p:txBody>
          <a:bodyPr/>
          <a:lstStyle/>
          <a:p>
            <a:r>
              <a:rPr lang="en-US" sz="3600" dirty="0">
                <a:solidFill>
                  <a:schemeClr val="tx1"/>
                </a:solidFill>
              </a:rPr>
              <a:t>Emorie D Beck &amp; Joshua J Jackson</a:t>
            </a:r>
          </a:p>
          <a:p>
            <a:r>
              <a:rPr lang="en-US" dirty="0">
                <a:solidFill>
                  <a:schemeClr val="tx1"/>
                </a:solidFill>
              </a:rPr>
              <a:t>Washington University in St. Louis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490" y="5137062"/>
            <a:ext cx="1303020" cy="1303020"/>
          </a:xfrm>
          <a:prstGeom prst="rect">
            <a:avLst/>
          </a:prstGeom>
        </p:spPr>
      </p:pic>
    </p:spTree>
    <p:extLst>
      <p:ext uri="{BB962C8B-B14F-4D97-AF65-F5344CB8AC3E}">
        <p14:creationId xmlns:p14="http://schemas.microsoft.com/office/powerpoint/2010/main" val="1640938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05DC6A-91F7-A240-BCAA-7DF767E37D4B}"/>
              </a:ext>
            </a:extLst>
          </p:cNvPr>
          <p:cNvSpPr/>
          <p:nvPr/>
        </p:nvSpPr>
        <p:spPr>
          <a:xfrm>
            <a:off x="119247"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T1</a:t>
            </a:r>
            <a:endParaRPr lang="en-US" sz="2800" b="1" dirty="0"/>
          </a:p>
        </p:txBody>
      </p:sp>
      <p:sp>
        <p:nvSpPr>
          <p:cNvPr id="5" name="Rectangle 4">
            <a:extLst>
              <a:ext uri="{FF2B5EF4-FFF2-40B4-BE49-F238E27FC236}">
                <a16:creationId xmlns:a16="http://schemas.microsoft.com/office/drawing/2014/main" id="{822090C5-D4F0-D344-B8AA-184ACFB5FD60}"/>
              </a:ext>
            </a:extLst>
          </p:cNvPr>
          <p:cNvSpPr/>
          <p:nvPr/>
        </p:nvSpPr>
        <p:spPr>
          <a:xfrm>
            <a:off x="1439980"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T2</a:t>
            </a:r>
            <a:endParaRPr lang="en-US" sz="2800" b="1" dirty="0"/>
          </a:p>
        </p:txBody>
      </p:sp>
      <p:sp>
        <p:nvSpPr>
          <p:cNvPr id="6" name="Rectangle 5">
            <a:extLst>
              <a:ext uri="{FF2B5EF4-FFF2-40B4-BE49-F238E27FC236}">
                <a16:creationId xmlns:a16="http://schemas.microsoft.com/office/drawing/2014/main" id="{B5F33CE0-36FC-BC4F-A5B2-4E1DAD5398D5}"/>
              </a:ext>
            </a:extLst>
          </p:cNvPr>
          <p:cNvSpPr/>
          <p:nvPr/>
        </p:nvSpPr>
        <p:spPr>
          <a:xfrm>
            <a:off x="2760713" y="2355354"/>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T3</a:t>
            </a:r>
            <a:endParaRPr lang="en-US" sz="2800" b="1" dirty="0"/>
          </a:p>
        </p:txBody>
      </p:sp>
      <p:sp>
        <p:nvSpPr>
          <p:cNvPr id="7" name="Rectangle 6">
            <a:extLst>
              <a:ext uri="{FF2B5EF4-FFF2-40B4-BE49-F238E27FC236}">
                <a16:creationId xmlns:a16="http://schemas.microsoft.com/office/drawing/2014/main" id="{48DC277B-E5A7-6147-8273-43581F5E72BA}"/>
              </a:ext>
            </a:extLst>
          </p:cNvPr>
          <p:cNvSpPr/>
          <p:nvPr/>
        </p:nvSpPr>
        <p:spPr>
          <a:xfrm>
            <a:off x="4080952"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T4</a:t>
            </a:r>
            <a:endParaRPr lang="en-US" sz="2800" b="1" dirty="0"/>
          </a:p>
        </p:txBody>
      </p:sp>
      <p:sp>
        <p:nvSpPr>
          <p:cNvPr id="8" name="Rectangle 7">
            <a:extLst>
              <a:ext uri="{FF2B5EF4-FFF2-40B4-BE49-F238E27FC236}">
                <a16:creationId xmlns:a16="http://schemas.microsoft.com/office/drawing/2014/main" id="{6075D7C6-76D0-664F-836E-B2481D3051F0}"/>
              </a:ext>
            </a:extLst>
          </p:cNvPr>
          <p:cNvSpPr/>
          <p:nvPr/>
        </p:nvSpPr>
        <p:spPr>
          <a:xfrm>
            <a:off x="5402180" y="2355354"/>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T5</a:t>
            </a:r>
            <a:endParaRPr lang="en-US" sz="2800" b="1" dirty="0"/>
          </a:p>
        </p:txBody>
      </p:sp>
      <p:sp>
        <p:nvSpPr>
          <p:cNvPr id="9" name="Rectangle 8">
            <a:extLst>
              <a:ext uri="{FF2B5EF4-FFF2-40B4-BE49-F238E27FC236}">
                <a16:creationId xmlns:a16="http://schemas.microsoft.com/office/drawing/2014/main" id="{45CB641F-B4E3-E743-B681-6A1DF907F921}"/>
              </a:ext>
            </a:extLst>
          </p:cNvPr>
          <p:cNvSpPr/>
          <p:nvPr/>
        </p:nvSpPr>
        <p:spPr>
          <a:xfrm>
            <a:off x="6721430"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T6</a:t>
            </a:r>
            <a:endParaRPr lang="en-US" sz="2800" b="1" dirty="0"/>
          </a:p>
        </p:txBody>
      </p:sp>
      <p:sp>
        <p:nvSpPr>
          <p:cNvPr id="10" name="Rectangle 9">
            <a:extLst>
              <a:ext uri="{FF2B5EF4-FFF2-40B4-BE49-F238E27FC236}">
                <a16:creationId xmlns:a16="http://schemas.microsoft.com/office/drawing/2014/main" id="{07484813-2050-1449-B675-4E85E5BEED3B}"/>
              </a:ext>
            </a:extLst>
          </p:cNvPr>
          <p:cNvSpPr/>
          <p:nvPr/>
        </p:nvSpPr>
        <p:spPr>
          <a:xfrm>
            <a:off x="8046328"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T7</a:t>
            </a:r>
            <a:endParaRPr lang="en-US" sz="2800" b="1" dirty="0"/>
          </a:p>
        </p:txBody>
      </p:sp>
      <p:sp>
        <p:nvSpPr>
          <p:cNvPr id="11" name="Rectangle 10">
            <a:extLst>
              <a:ext uri="{FF2B5EF4-FFF2-40B4-BE49-F238E27FC236}">
                <a16:creationId xmlns:a16="http://schemas.microsoft.com/office/drawing/2014/main" id="{82069B6F-E680-C849-8891-35162C8312AB}"/>
              </a:ext>
            </a:extLst>
          </p:cNvPr>
          <p:cNvSpPr/>
          <p:nvPr/>
        </p:nvSpPr>
        <p:spPr>
          <a:xfrm>
            <a:off x="119247" y="4145963"/>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State</a:t>
            </a:r>
            <a:r>
              <a:rPr lang="en-US" sz="2800" b="1" baseline="-25000" dirty="0"/>
              <a:t>T1</a:t>
            </a:r>
            <a:endParaRPr lang="en-US" sz="2800" b="1" dirty="0"/>
          </a:p>
        </p:txBody>
      </p:sp>
      <p:sp>
        <p:nvSpPr>
          <p:cNvPr id="12" name="Rectangle 11">
            <a:extLst>
              <a:ext uri="{FF2B5EF4-FFF2-40B4-BE49-F238E27FC236}">
                <a16:creationId xmlns:a16="http://schemas.microsoft.com/office/drawing/2014/main" id="{9A7F5FC0-029A-7F4F-AA1D-D0DB460B1C06}"/>
              </a:ext>
            </a:extLst>
          </p:cNvPr>
          <p:cNvSpPr/>
          <p:nvPr/>
        </p:nvSpPr>
        <p:spPr>
          <a:xfrm>
            <a:off x="4080952" y="4145963"/>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State</a:t>
            </a:r>
            <a:r>
              <a:rPr lang="en-US" sz="2800" b="1" baseline="-25000" dirty="0"/>
              <a:t>T4</a:t>
            </a:r>
            <a:endParaRPr lang="en-US" sz="2800" b="1" dirty="0"/>
          </a:p>
        </p:txBody>
      </p:sp>
      <p:sp>
        <p:nvSpPr>
          <p:cNvPr id="13" name="Rectangle 12">
            <a:extLst>
              <a:ext uri="{FF2B5EF4-FFF2-40B4-BE49-F238E27FC236}">
                <a16:creationId xmlns:a16="http://schemas.microsoft.com/office/drawing/2014/main" id="{F7F3DE77-7F51-5946-8FC0-42BF88F03DDE}"/>
              </a:ext>
            </a:extLst>
          </p:cNvPr>
          <p:cNvSpPr/>
          <p:nvPr/>
        </p:nvSpPr>
        <p:spPr>
          <a:xfrm>
            <a:off x="8046328" y="4145963"/>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State</a:t>
            </a:r>
            <a:r>
              <a:rPr lang="en-US" sz="2800" b="1" baseline="-25000" dirty="0"/>
              <a:t>T7</a:t>
            </a:r>
            <a:endParaRPr lang="en-US" sz="2800" b="1" dirty="0"/>
          </a:p>
        </p:txBody>
      </p:sp>
      <p:sp>
        <p:nvSpPr>
          <p:cNvPr id="14" name="Rectangle 13">
            <a:extLst>
              <a:ext uri="{FF2B5EF4-FFF2-40B4-BE49-F238E27FC236}">
                <a16:creationId xmlns:a16="http://schemas.microsoft.com/office/drawing/2014/main" id="{E340486F-1CEF-544E-8A9E-E70060ECBCAA}"/>
              </a:ext>
            </a:extLst>
          </p:cNvPr>
          <p:cNvSpPr/>
          <p:nvPr/>
        </p:nvSpPr>
        <p:spPr>
          <a:xfrm>
            <a:off x="119247" y="341321"/>
            <a:ext cx="1598221" cy="641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15" name="Rectangle 14">
            <a:extLst>
              <a:ext uri="{FF2B5EF4-FFF2-40B4-BE49-F238E27FC236}">
                <a16:creationId xmlns:a16="http://schemas.microsoft.com/office/drawing/2014/main" id="{3FC06E58-1558-5545-8E11-435E797AA6CF}"/>
              </a:ext>
            </a:extLst>
          </p:cNvPr>
          <p:cNvSpPr/>
          <p:nvPr/>
        </p:nvSpPr>
        <p:spPr>
          <a:xfrm>
            <a:off x="1908586" y="341322"/>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16" name="Rectangle 15">
            <a:extLst>
              <a:ext uri="{FF2B5EF4-FFF2-40B4-BE49-F238E27FC236}">
                <a16:creationId xmlns:a16="http://schemas.microsoft.com/office/drawing/2014/main" id="{E77D6C2B-52A5-E94E-9491-087A8D1F4973}"/>
              </a:ext>
            </a:extLst>
          </p:cNvPr>
          <p:cNvSpPr/>
          <p:nvPr/>
        </p:nvSpPr>
        <p:spPr>
          <a:xfrm>
            <a:off x="3725140" y="341321"/>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7" name="Rectangle 16">
            <a:extLst>
              <a:ext uri="{FF2B5EF4-FFF2-40B4-BE49-F238E27FC236}">
                <a16:creationId xmlns:a16="http://schemas.microsoft.com/office/drawing/2014/main" id="{6D51D719-390F-CC4B-B936-C37FBB57D30F}"/>
              </a:ext>
            </a:extLst>
          </p:cNvPr>
          <p:cNvSpPr/>
          <p:nvPr/>
        </p:nvSpPr>
        <p:spPr>
          <a:xfrm>
            <a:off x="5514479" y="341322"/>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8" name="Rectangle 17">
            <a:extLst>
              <a:ext uri="{FF2B5EF4-FFF2-40B4-BE49-F238E27FC236}">
                <a16:creationId xmlns:a16="http://schemas.microsoft.com/office/drawing/2014/main" id="{7E64760A-B95D-E843-ACDE-ECC1A6B0EB54}"/>
              </a:ext>
            </a:extLst>
          </p:cNvPr>
          <p:cNvSpPr/>
          <p:nvPr/>
        </p:nvSpPr>
        <p:spPr>
          <a:xfrm>
            <a:off x="7331033" y="341323"/>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20" name="Straight Arrow Connector 19">
            <a:extLst>
              <a:ext uri="{FF2B5EF4-FFF2-40B4-BE49-F238E27FC236}">
                <a16:creationId xmlns:a16="http://schemas.microsoft.com/office/drawing/2014/main" id="{0C748D06-F9CC-7843-886A-7AC2BD1423F2}"/>
              </a:ext>
            </a:extLst>
          </p:cNvPr>
          <p:cNvCxnSpPr>
            <a:endCxn id="5" idx="1"/>
          </p:cNvCxnSpPr>
          <p:nvPr/>
        </p:nvCxnSpPr>
        <p:spPr>
          <a:xfrm>
            <a:off x="1109656" y="2821578"/>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B8540D-0B18-2040-9833-D2A102D9659B}"/>
              </a:ext>
            </a:extLst>
          </p:cNvPr>
          <p:cNvCxnSpPr/>
          <p:nvPr/>
        </p:nvCxnSpPr>
        <p:spPr>
          <a:xfrm>
            <a:off x="2428906" y="2825207"/>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45AC3EE-F76B-3F4A-8C31-7D8EA4C784E2}"/>
              </a:ext>
            </a:extLst>
          </p:cNvPr>
          <p:cNvCxnSpPr/>
          <p:nvPr/>
        </p:nvCxnSpPr>
        <p:spPr>
          <a:xfrm>
            <a:off x="3749639" y="2815763"/>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154A5F1-7DEC-FD4A-BD80-665C87728DB5}"/>
              </a:ext>
            </a:extLst>
          </p:cNvPr>
          <p:cNvCxnSpPr/>
          <p:nvPr/>
        </p:nvCxnSpPr>
        <p:spPr>
          <a:xfrm>
            <a:off x="6377958" y="2835395"/>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F1264F0-4A8E-A84A-86BE-49E583C041ED}"/>
              </a:ext>
            </a:extLst>
          </p:cNvPr>
          <p:cNvCxnSpPr/>
          <p:nvPr/>
        </p:nvCxnSpPr>
        <p:spPr>
          <a:xfrm>
            <a:off x="7707102" y="2839024"/>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4B226A-CAE1-E941-98F9-A5A280397397}"/>
              </a:ext>
            </a:extLst>
          </p:cNvPr>
          <p:cNvCxnSpPr/>
          <p:nvPr/>
        </p:nvCxnSpPr>
        <p:spPr>
          <a:xfrm>
            <a:off x="5087516" y="2831766"/>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7891C9-59CE-5748-AFE3-E9155C7FCFF4}"/>
              </a:ext>
            </a:extLst>
          </p:cNvPr>
          <p:cNvCxnSpPr/>
          <p:nvPr/>
        </p:nvCxnSpPr>
        <p:spPr>
          <a:xfrm>
            <a:off x="1099608" y="4608187"/>
            <a:ext cx="3017520"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F9DD54-7B54-FD41-BB78-EA74AF3AEF40}"/>
              </a:ext>
            </a:extLst>
          </p:cNvPr>
          <p:cNvCxnSpPr/>
          <p:nvPr/>
        </p:nvCxnSpPr>
        <p:spPr>
          <a:xfrm>
            <a:off x="5047283" y="4595114"/>
            <a:ext cx="3017520"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019D735-38E0-9941-B7BF-F394D1A84253}"/>
              </a:ext>
            </a:extLst>
          </p:cNvPr>
          <p:cNvSpPr/>
          <p:nvPr/>
        </p:nvSpPr>
        <p:spPr>
          <a:xfrm>
            <a:off x="7127059" y="18859"/>
            <a:ext cx="2016941" cy="128618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7A38E53-B49F-A140-B2E1-4B004DAE2433}"/>
              </a:ext>
            </a:extLst>
          </p:cNvPr>
          <p:cNvGrpSpPr/>
          <p:nvPr/>
        </p:nvGrpSpPr>
        <p:grpSpPr>
          <a:xfrm>
            <a:off x="236808" y="3342789"/>
            <a:ext cx="8413416" cy="689531"/>
            <a:chOff x="236808" y="3342789"/>
            <a:chExt cx="8413416" cy="689531"/>
          </a:xfrm>
        </p:grpSpPr>
        <p:cxnSp>
          <p:nvCxnSpPr>
            <p:cNvPr id="3" name="Straight Connector 2">
              <a:extLst>
                <a:ext uri="{FF2B5EF4-FFF2-40B4-BE49-F238E27FC236}">
                  <a16:creationId xmlns:a16="http://schemas.microsoft.com/office/drawing/2014/main" id="{FD5FE11B-F4D5-A64E-9CFF-232F653D9CD0}"/>
                </a:ext>
              </a:extLst>
            </p:cNvPr>
            <p:cNvCxnSpPr/>
            <p:nvPr/>
          </p:nvCxnSpPr>
          <p:spPr>
            <a:xfrm>
              <a:off x="274320" y="3694176"/>
              <a:ext cx="837590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2FCE31-55E2-0C4D-A53D-1297B51519DE}"/>
                </a:ext>
              </a:extLst>
            </p:cNvPr>
            <p:cNvCxnSpPr/>
            <p:nvPr/>
          </p:nvCxnSpPr>
          <p:spPr>
            <a:xfrm>
              <a:off x="236808" y="3342789"/>
              <a:ext cx="0" cy="6895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510D23-742E-A648-8F10-4632CB72AF1A}"/>
                </a:ext>
              </a:extLst>
            </p:cNvPr>
            <p:cNvCxnSpPr/>
            <p:nvPr/>
          </p:nvCxnSpPr>
          <p:spPr>
            <a:xfrm>
              <a:off x="8650224" y="3342789"/>
              <a:ext cx="0" cy="6895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Rounded Rectangle 44">
            <a:extLst>
              <a:ext uri="{FF2B5EF4-FFF2-40B4-BE49-F238E27FC236}">
                <a16:creationId xmlns:a16="http://schemas.microsoft.com/office/drawing/2014/main" id="{3D01974E-7585-9B45-8254-CAC0D9ADC9A1}"/>
              </a:ext>
            </a:extLst>
          </p:cNvPr>
          <p:cNvSpPr/>
          <p:nvPr/>
        </p:nvSpPr>
        <p:spPr>
          <a:xfrm>
            <a:off x="3263750" y="3345045"/>
            <a:ext cx="2658834" cy="69736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 Years</a:t>
            </a:r>
          </a:p>
        </p:txBody>
      </p:sp>
      <p:sp>
        <p:nvSpPr>
          <p:cNvPr id="31" name="Rectangle 30">
            <a:extLst>
              <a:ext uri="{FF2B5EF4-FFF2-40B4-BE49-F238E27FC236}">
                <a16:creationId xmlns:a16="http://schemas.microsoft.com/office/drawing/2014/main" id="{5E4CD4C9-F5D4-3943-A434-4AC8BF219ED0}"/>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0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38149" y="2898957"/>
            <a:ext cx="7649308" cy="1107996"/>
          </a:xfrm>
          <a:prstGeom prst="rect">
            <a:avLst/>
          </a:prstGeom>
          <a:noFill/>
        </p:spPr>
        <p:txBody>
          <a:bodyPr wrap="square" rtlCol="0">
            <a:spAutoFit/>
          </a:bodyPr>
          <a:lstStyle/>
          <a:p>
            <a:pPr algn="ctr"/>
            <a:r>
              <a:rPr lang="en-US" sz="6600" b="1" dirty="0">
                <a:ln>
                  <a:solidFill>
                    <a:schemeClr val="tx1"/>
                  </a:solidFill>
                </a:ln>
                <a:solidFill>
                  <a:srgbClr val="C00000"/>
                </a:solidFill>
                <a:latin typeface="Helvetica" charset="0"/>
                <a:ea typeface="Helvetica" charset="0"/>
                <a:cs typeface="Helvetica" charset="0"/>
              </a:rPr>
              <a:t>Results</a:t>
            </a:r>
          </a:p>
        </p:txBody>
      </p:sp>
      <p:sp>
        <p:nvSpPr>
          <p:cNvPr id="3" name="Rectangle 2">
            <a:extLst>
              <a:ext uri="{FF2B5EF4-FFF2-40B4-BE49-F238E27FC236}">
                <a16:creationId xmlns:a16="http://schemas.microsoft.com/office/drawing/2014/main" id="{A132AF32-BF49-F749-8576-2F488ECF6A6A}"/>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18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49F695-1D73-6541-8403-8AE9473A9464}"/>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1B7C184-15BC-364C-903A-A9A38CD9F5E6}"/>
              </a:ext>
            </a:extLst>
          </p:cNvPr>
          <p:cNvSpPr>
            <a:spLocks noGrp="1"/>
          </p:cNvSpPr>
          <p:nvPr>
            <p:ph type="title" idx="4294967295"/>
          </p:nvPr>
        </p:nvSpPr>
        <p:spPr>
          <a:xfrm>
            <a:off x="730750" y="383033"/>
            <a:ext cx="7886700" cy="1325563"/>
          </a:xfrm>
          <a:prstGeom prst="rect">
            <a:avLst/>
          </a:prstGeom>
        </p:spPr>
        <p:txBody>
          <a:bodyPr/>
          <a:lstStyle/>
          <a:p>
            <a:r>
              <a:rPr lang="en-US" dirty="0">
                <a:solidFill>
                  <a:srgbClr val="0333FF"/>
                </a:solidFill>
              </a:rPr>
              <a:t>Test-Retest Consistency</a:t>
            </a:r>
          </a:p>
        </p:txBody>
      </p:sp>
      <p:pic>
        <p:nvPicPr>
          <p:cNvPr id="10" name="Picture 9">
            <a:extLst>
              <a:ext uri="{FF2B5EF4-FFF2-40B4-BE49-F238E27FC236}">
                <a16:creationId xmlns:a16="http://schemas.microsoft.com/office/drawing/2014/main" id="{17C83676-5C37-9143-9CC2-12C07F5BF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 y="1690689"/>
            <a:ext cx="7223760" cy="4815840"/>
          </a:xfrm>
          <a:prstGeom prst="rect">
            <a:avLst/>
          </a:prstGeom>
        </p:spPr>
      </p:pic>
      <p:graphicFrame>
        <p:nvGraphicFramePr>
          <p:cNvPr id="11" name="Table 10">
            <a:extLst>
              <a:ext uri="{FF2B5EF4-FFF2-40B4-BE49-F238E27FC236}">
                <a16:creationId xmlns:a16="http://schemas.microsoft.com/office/drawing/2014/main" id="{CFB50701-70E1-894C-BF69-9EF2EE4A85D5}"/>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FF"/>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
        <p:nvSpPr>
          <p:cNvPr id="12" name="Rectangle 11">
            <a:extLst>
              <a:ext uri="{FF2B5EF4-FFF2-40B4-BE49-F238E27FC236}">
                <a16:creationId xmlns:a16="http://schemas.microsoft.com/office/drawing/2014/main" id="{847274B0-DCE6-484A-BF51-910400C980D4}"/>
              </a:ext>
            </a:extLst>
          </p:cNvPr>
          <p:cNvSpPr/>
          <p:nvPr/>
        </p:nvSpPr>
        <p:spPr>
          <a:xfrm>
            <a:off x="8515350" y="2055815"/>
            <a:ext cx="6345936" cy="323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6DA80D-E296-3D46-87B7-CCCBE8D5CE89}"/>
              </a:ext>
            </a:extLst>
          </p:cNvPr>
          <p:cNvSpPr/>
          <p:nvPr/>
        </p:nvSpPr>
        <p:spPr>
          <a:xfrm>
            <a:off x="1487767" y="2145670"/>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612D5-D7FE-394F-B0F8-F9C7CB97DBA9}"/>
              </a:ext>
            </a:extLst>
          </p:cNvPr>
          <p:cNvSpPr/>
          <p:nvPr/>
        </p:nvSpPr>
        <p:spPr>
          <a:xfrm>
            <a:off x="2200999" y="2169285"/>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09E3C6-37D2-9441-BF48-84C71589DA74}"/>
              </a:ext>
            </a:extLst>
          </p:cNvPr>
          <p:cNvSpPr/>
          <p:nvPr/>
        </p:nvSpPr>
        <p:spPr>
          <a:xfrm>
            <a:off x="3134117" y="2128494"/>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0B710D-3603-E34B-ACDE-FE70DC89AC9A}"/>
              </a:ext>
            </a:extLst>
          </p:cNvPr>
          <p:cNvSpPr/>
          <p:nvPr/>
        </p:nvSpPr>
        <p:spPr>
          <a:xfrm>
            <a:off x="3847349" y="2152109"/>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917E95-0CCA-D348-93EB-03FDB903B0FF}"/>
              </a:ext>
            </a:extLst>
          </p:cNvPr>
          <p:cNvSpPr/>
          <p:nvPr/>
        </p:nvSpPr>
        <p:spPr>
          <a:xfrm>
            <a:off x="4780467" y="2143531"/>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A8C8E-FAA9-F64D-B364-0D12145ED61D}"/>
              </a:ext>
            </a:extLst>
          </p:cNvPr>
          <p:cNvSpPr/>
          <p:nvPr/>
        </p:nvSpPr>
        <p:spPr>
          <a:xfrm>
            <a:off x="5493699" y="2167146"/>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972955-6F38-BD42-A07C-6A8DD8D5D29B}"/>
              </a:ext>
            </a:extLst>
          </p:cNvPr>
          <p:cNvSpPr/>
          <p:nvPr/>
        </p:nvSpPr>
        <p:spPr>
          <a:xfrm>
            <a:off x="6420118" y="2143519"/>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B40D04-3403-4040-A233-20DBB8677D60}"/>
              </a:ext>
            </a:extLst>
          </p:cNvPr>
          <p:cNvSpPr/>
          <p:nvPr/>
        </p:nvSpPr>
        <p:spPr>
          <a:xfrm>
            <a:off x="7133350" y="2167134"/>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8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9EBD-434F-6B4D-BC7D-5DA5D505A92A}"/>
              </a:ext>
            </a:extLst>
          </p:cNvPr>
          <p:cNvSpPr>
            <a:spLocks noGrp="1"/>
          </p:cNvSpPr>
          <p:nvPr>
            <p:ph type="title" idx="4294967295"/>
          </p:nvPr>
        </p:nvSpPr>
        <p:spPr>
          <a:xfrm>
            <a:off x="628650" y="446315"/>
            <a:ext cx="7886700" cy="1325563"/>
          </a:xfrm>
          <a:prstGeom prst="rect">
            <a:avLst/>
          </a:prstGeom>
        </p:spPr>
        <p:txBody>
          <a:bodyPr/>
          <a:lstStyle/>
          <a:p>
            <a:r>
              <a:rPr lang="en-US" dirty="0">
                <a:solidFill>
                  <a:srgbClr val="0333FF"/>
                </a:solidFill>
              </a:rPr>
              <a:t>Mean Level Change</a:t>
            </a:r>
          </a:p>
        </p:txBody>
      </p:sp>
      <p:grpSp>
        <p:nvGrpSpPr>
          <p:cNvPr id="12" name="Group 11">
            <a:extLst>
              <a:ext uri="{FF2B5EF4-FFF2-40B4-BE49-F238E27FC236}">
                <a16:creationId xmlns:a16="http://schemas.microsoft.com/office/drawing/2014/main" id="{6C71288C-0A1E-664D-957B-CB10C9A73970}"/>
              </a:ext>
            </a:extLst>
          </p:cNvPr>
          <p:cNvGrpSpPr/>
          <p:nvPr/>
        </p:nvGrpSpPr>
        <p:grpSpPr>
          <a:xfrm>
            <a:off x="2573237" y="2356569"/>
            <a:ext cx="3982875" cy="2592052"/>
            <a:chOff x="122354" y="1418896"/>
            <a:chExt cx="1571006" cy="945931"/>
          </a:xfrm>
        </p:grpSpPr>
        <p:sp>
          <p:nvSpPr>
            <p:cNvPr id="13" name="Rectangle 12">
              <a:extLst>
                <a:ext uri="{FF2B5EF4-FFF2-40B4-BE49-F238E27FC236}">
                  <a16:creationId xmlns:a16="http://schemas.microsoft.com/office/drawing/2014/main" id="{3E841919-5605-A841-B33F-D95525486DB3}"/>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B606C1-D47E-F24A-B901-DD0C7B8132DB}"/>
                </a:ext>
              </a:extLst>
            </p:cNvPr>
            <p:cNvCxnSpPr>
              <a:cxnSpLocks/>
            </p:cNvCxnSpPr>
            <p:nvPr/>
          </p:nvCxnSpPr>
          <p:spPr>
            <a:xfrm flipV="1">
              <a:off x="136239" y="1523999"/>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7" name="Table 6">
            <a:extLst>
              <a:ext uri="{FF2B5EF4-FFF2-40B4-BE49-F238E27FC236}">
                <a16:creationId xmlns:a16="http://schemas.microsoft.com/office/drawing/2014/main" id="{23B09088-01DB-3E40-8F20-F339E1147364}"/>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
        <p:nvSpPr>
          <p:cNvPr id="8" name="Rectangle 7">
            <a:extLst>
              <a:ext uri="{FF2B5EF4-FFF2-40B4-BE49-F238E27FC236}">
                <a16:creationId xmlns:a16="http://schemas.microsoft.com/office/drawing/2014/main" id="{C1E24849-BC54-274D-99BD-E650C00D82F4}"/>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58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C6C4D3-BAB5-2D4E-ABB5-833991487AE5}"/>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46150" y="1803662"/>
            <a:ext cx="7251700" cy="4351338"/>
          </a:xfrm>
          <a:prstGeom prst="rect">
            <a:avLst/>
          </a:prstGeom>
        </p:spPr>
      </p:pic>
      <p:sp>
        <p:nvSpPr>
          <p:cNvPr id="8" name="Rectangle 7">
            <a:extLst>
              <a:ext uri="{FF2B5EF4-FFF2-40B4-BE49-F238E27FC236}">
                <a16:creationId xmlns:a16="http://schemas.microsoft.com/office/drawing/2014/main" id="{7CDD358C-15A5-1444-AE04-E7B7A4F1C02C}"/>
              </a:ext>
            </a:extLst>
          </p:cNvPr>
          <p:cNvSpPr/>
          <p:nvPr/>
        </p:nvSpPr>
        <p:spPr>
          <a:xfrm>
            <a:off x="1798823" y="2414339"/>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B885816F-367A-8343-BB3B-2471D09F38D0}"/>
              </a:ext>
            </a:extLst>
          </p:cNvPr>
          <p:cNvSpPr/>
          <p:nvPr/>
        </p:nvSpPr>
        <p:spPr>
          <a:xfrm rot="2989477" flipH="1">
            <a:off x="3997861" y="2126874"/>
            <a:ext cx="472273" cy="841496"/>
          </a:xfrm>
          <a:prstGeom prst="down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D84542B7-FD5B-6543-BCE6-C9435AA343F7}"/>
              </a:ext>
            </a:extLst>
          </p:cNvPr>
          <p:cNvSpPr/>
          <p:nvPr/>
        </p:nvSpPr>
        <p:spPr>
          <a:xfrm rot="8516340">
            <a:off x="2537543" y="3407275"/>
            <a:ext cx="472273" cy="841496"/>
          </a:xfrm>
          <a:prstGeom prst="down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E55D9-C68F-5B48-B62C-9863A3B90DA7}"/>
              </a:ext>
            </a:extLst>
          </p:cNvPr>
          <p:cNvSpPr/>
          <p:nvPr/>
        </p:nvSpPr>
        <p:spPr>
          <a:xfrm>
            <a:off x="3218994" y="2363282"/>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EF1D3B-C929-8541-BED4-0D0C229CBFC5}"/>
              </a:ext>
            </a:extLst>
          </p:cNvPr>
          <p:cNvSpPr/>
          <p:nvPr/>
        </p:nvSpPr>
        <p:spPr>
          <a:xfrm>
            <a:off x="4613114" y="2388810"/>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E51049-7FDD-0145-A0B7-56402D25BFBA}"/>
              </a:ext>
            </a:extLst>
          </p:cNvPr>
          <p:cNvSpPr/>
          <p:nvPr/>
        </p:nvSpPr>
        <p:spPr>
          <a:xfrm>
            <a:off x="6077570" y="2414338"/>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F9C96F6E-145C-104B-816A-9DCA4AB0FB06}"/>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1571AB7-CE74-3E44-846A-CCF16F6B29DD}"/>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A38FA70-64A4-A24C-B56A-68ECC31F4B53}"/>
              </a:ext>
            </a:extLst>
          </p:cNvPr>
          <p:cNvSpPr txBox="1">
            <a:spLocks/>
          </p:cNvSpPr>
          <p:nvPr/>
        </p:nvSpPr>
        <p:spPr>
          <a:xfrm>
            <a:off x="628650" y="44631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69A81"/>
                </a:solidFill>
                <a:latin typeface="+mj-lt"/>
                <a:ea typeface="+mj-ea"/>
                <a:cs typeface="+mj-cs"/>
              </a:defRPr>
            </a:lvl1pPr>
          </a:lstStyle>
          <a:p>
            <a:r>
              <a:rPr lang="en-US">
                <a:solidFill>
                  <a:srgbClr val="0333FF"/>
                </a:solidFill>
              </a:rPr>
              <a:t>Mean Level Change</a:t>
            </a:r>
            <a:endParaRPr lang="en-US" dirty="0">
              <a:solidFill>
                <a:srgbClr val="0333FF"/>
              </a:solidFill>
            </a:endParaRPr>
          </a:p>
        </p:txBody>
      </p:sp>
    </p:spTree>
    <p:extLst>
      <p:ext uri="{BB962C8B-B14F-4D97-AF65-F5344CB8AC3E}">
        <p14:creationId xmlns:p14="http://schemas.microsoft.com/office/powerpoint/2010/main" val="145364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547-FB26-1345-8F7E-7415DC98A218}"/>
              </a:ext>
            </a:extLst>
          </p:cNvPr>
          <p:cNvSpPr>
            <a:spLocks noGrp="1"/>
          </p:cNvSpPr>
          <p:nvPr>
            <p:ph type="title" idx="4294967295"/>
          </p:nvPr>
        </p:nvSpPr>
        <p:spPr>
          <a:xfrm>
            <a:off x="628650" y="405720"/>
            <a:ext cx="7886700" cy="1325563"/>
          </a:xfrm>
          <a:prstGeom prst="rect">
            <a:avLst/>
          </a:prstGeom>
        </p:spPr>
        <p:txBody>
          <a:bodyPr/>
          <a:lstStyle/>
          <a:p>
            <a:r>
              <a:rPr lang="en-US" dirty="0">
                <a:solidFill>
                  <a:srgbClr val="0333FF"/>
                </a:solidFill>
              </a:rPr>
              <a:t>Slope Variances</a:t>
            </a:r>
          </a:p>
        </p:txBody>
      </p:sp>
      <p:graphicFrame>
        <p:nvGraphicFramePr>
          <p:cNvPr id="5" name="Table 4">
            <a:extLst>
              <a:ext uri="{FF2B5EF4-FFF2-40B4-BE49-F238E27FC236}">
                <a16:creationId xmlns:a16="http://schemas.microsoft.com/office/drawing/2014/main" id="{BEE48DE7-B62F-1040-ADC5-16CC6FDE41F3}"/>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0A9D754E-3B70-C147-B9EB-FEACFDCF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569"/>
            <a:ext cx="9144000" cy="5715000"/>
          </a:xfrm>
          <a:prstGeom prst="rect">
            <a:avLst/>
          </a:prstGeom>
        </p:spPr>
      </p:pic>
      <p:sp>
        <p:nvSpPr>
          <p:cNvPr id="6" name="Rectangle 5">
            <a:extLst>
              <a:ext uri="{FF2B5EF4-FFF2-40B4-BE49-F238E27FC236}">
                <a16:creationId xmlns:a16="http://schemas.microsoft.com/office/drawing/2014/main" id="{6B324277-D8AE-E943-98D6-042B2680CBAE}"/>
              </a:ext>
            </a:extLst>
          </p:cNvPr>
          <p:cNvSpPr/>
          <p:nvPr/>
        </p:nvSpPr>
        <p:spPr>
          <a:xfrm>
            <a:off x="-356260" y="4251366"/>
            <a:ext cx="9820894" cy="2838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04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547-FB26-1345-8F7E-7415DC98A218}"/>
              </a:ext>
            </a:extLst>
          </p:cNvPr>
          <p:cNvSpPr>
            <a:spLocks noGrp="1"/>
          </p:cNvSpPr>
          <p:nvPr>
            <p:ph type="title" idx="4294967295"/>
          </p:nvPr>
        </p:nvSpPr>
        <p:spPr>
          <a:xfrm>
            <a:off x="628650" y="405720"/>
            <a:ext cx="7886700" cy="1325563"/>
          </a:xfrm>
          <a:prstGeom prst="rect">
            <a:avLst/>
          </a:prstGeom>
        </p:spPr>
        <p:txBody>
          <a:bodyPr/>
          <a:lstStyle/>
          <a:p>
            <a:r>
              <a:rPr lang="en-US" dirty="0">
                <a:solidFill>
                  <a:srgbClr val="0333FF"/>
                </a:solidFill>
              </a:rPr>
              <a:t>Slope Variances</a:t>
            </a:r>
          </a:p>
        </p:txBody>
      </p:sp>
      <p:graphicFrame>
        <p:nvGraphicFramePr>
          <p:cNvPr id="5" name="Table 4">
            <a:extLst>
              <a:ext uri="{FF2B5EF4-FFF2-40B4-BE49-F238E27FC236}">
                <a16:creationId xmlns:a16="http://schemas.microsoft.com/office/drawing/2014/main" id="{BEE48DE7-B62F-1040-ADC5-16CC6FDE41F3}"/>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0A9D754E-3B70-C147-B9EB-FEACFDCF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569"/>
            <a:ext cx="9144000" cy="5715000"/>
          </a:xfrm>
          <a:prstGeom prst="rect">
            <a:avLst/>
          </a:prstGeom>
        </p:spPr>
      </p:pic>
      <p:sp>
        <p:nvSpPr>
          <p:cNvPr id="6" name="Rectangle 5">
            <a:extLst>
              <a:ext uri="{FF2B5EF4-FFF2-40B4-BE49-F238E27FC236}">
                <a16:creationId xmlns:a16="http://schemas.microsoft.com/office/drawing/2014/main" id="{6B324277-D8AE-E943-98D6-042B2680CBAE}"/>
              </a:ext>
            </a:extLst>
          </p:cNvPr>
          <p:cNvSpPr/>
          <p:nvPr/>
        </p:nvSpPr>
        <p:spPr>
          <a:xfrm>
            <a:off x="915143" y="4220194"/>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359821-6396-FD49-B120-EB002D1E296B}"/>
              </a:ext>
            </a:extLst>
          </p:cNvPr>
          <p:cNvSpPr/>
          <p:nvPr/>
        </p:nvSpPr>
        <p:spPr>
          <a:xfrm>
            <a:off x="4522520" y="4232069"/>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39C9B4-BE93-D246-B1BF-74A69405160F}"/>
              </a:ext>
            </a:extLst>
          </p:cNvPr>
          <p:cNvSpPr/>
          <p:nvPr/>
        </p:nvSpPr>
        <p:spPr>
          <a:xfrm>
            <a:off x="2701390" y="4216731"/>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6D57EB-0DFF-ED41-A253-CE559A077413}"/>
              </a:ext>
            </a:extLst>
          </p:cNvPr>
          <p:cNvSpPr/>
          <p:nvPr/>
        </p:nvSpPr>
        <p:spPr>
          <a:xfrm>
            <a:off x="6136327" y="4216731"/>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9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547-FB26-1345-8F7E-7415DC98A218}"/>
              </a:ext>
            </a:extLst>
          </p:cNvPr>
          <p:cNvSpPr>
            <a:spLocks noGrp="1"/>
          </p:cNvSpPr>
          <p:nvPr>
            <p:ph type="title" idx="4294967295"/>
          </p:nvPr>
        </p:nvSpPr>
        <p:spPr>
          <a:xfrm>
            <a:off x="628650" y="405720"/>
            <a:ext cx="7886700" cy="1325563"/>
          </a:xfrm>
          <a:prstGeom prst="rect">
            <a:avLst/>
          </a:prstGeom>
        </p:spPr>
        <p:txBody>
          <a:bodyPr/>
          <a:lstStyle/>
          <a:p>
            <a:r>
              <a:rPr lang="en-US" dirty="0">
                <a:solidFill>
                  <a:srgbClr val="0333FF"/>
                </a:solidFill>
              </a:rPr>
              <a:t>Slope Variances</a:t>
            </a:r>
          </a:p>
        </p:txBody>
      </p:sp>
      <p:graphicFrame>
        <p:nvGraphicFramePr>
          <p:cNvPr id="5" name="Table 4">
            <a:extLst>
              <a:ext uri="{FF2B5EF4-FFF2-40B4-BE49-F238E27FC236}">
                <a16:creationId xmlns:a16="http://schemas.microsoft.com/office/drawing/2014/main" id="{BEE48DE7-B62F-1040-ADC5-16CC6FDE41F3}"/>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0A9D754E-3B70-C147-B9EB-FEACFDCF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569"/>
            <a:ext cx="9144000" cy="5715000"/>
          </a:xfrm>
          <a:prstGeom prst="rect">
            <a:avLst/>
          </a:prstGeom>
        </p:spPr>
      </p:pic>
    </p:spTree>
    <p:extLst>
      <p:ext uri="{BB962C8B-B14F-4D97-AF65-F5344CB8AC3E}">
        <p14:creationId xmlns:p14="http://schemas.microsoft.com/office/powerpoint/2010/main" val="815609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202261-4F33-FB4E-BAAA-D9F19967C13E}"/>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5CCBF9F-A1FA-0C43-A1AA-B78ED83A8A21}"/>
              </a:ext>
            </a:extLst>
          </p:cNvPr>
          <p:cNvPicPr>
            <a:picLocks noChangeAspect="1"/>
          </p:cNvPicPr>
          <p:nvPr/>
        </p:nvPicPr>
        <p:blipFill>
          <a:blip r:embed="rId3"/>
          <a:stretch>
            <a:fillRect/>
          </a:stretch>
        </p:blipFill>
        <p:spPr>
          <a:xfrm>
            <a:off x="1057488" y="1533187"/>
            <a:ext cx="6747669" cy="4936214"/>
          </a:xfrm>
          <a:prstGeom prst="rect">
            <a:avLst/>
          </a:prstGeom>
        </p:spPr>
      </p:pic>
      <p:pic>
        <p:nvPicPr>
          <p:cNvPr id="7" name="Content Placeholder 6">
            <a:extLst>
              <a:ext uri="{FF2B5EF4-FFF2-40B4-BE49-F238E27FC236}">
                <a16:creationId xmlns:a16="http://schemas.microsoft.com/office/drawing/2014/main" id="{47C94700-543B-9643-BC2E-87447A500802}"/>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206375" y="2153089"/>
            <a:ext cx="6826250" cy="4549775"/>
          </a:xfrm>
          <a:prstGeom prst="rect">
            <a:avLst/>
          </a:prstGeom>
        </p:spPr>
      </p:pic>
      <p:sp>
        <p:nvSpPr>
          <p:cNvPr id="8" name="Rectangle 7">
            <a:extLst>
              <a:ext uri="{FF2B5EF4-FFF2-40B4-BE49-F238E27FC236}">
                <a16:creationId xmlns:a16="http://schemas.microsoft.com/office/drawing/2014/main" id="{55A80361-1578-5749-AF75-F615949A3F01}"/>
              </a:ext>
            </a:extLst>
          </p:cNvPr>
          <p:cNvSpPr/>
          <p:nvPr/>
        </p:nvSpPr>
        <p:spPr>
          <a:xfrm>
            <a:off x="1662586" y="2215460"/>
            <a:ext cx="5798917" cy="1044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9CA40C-D28C-3845-84B9-4AE8E7373219}"/>
              </a:ext>
            </a:extLst>
          </p:cNvPr>
          <p:cNvSpPr/>
          <p:nvPr/>
        </p:nvSpPr>
        <p:spPr>
          <a:xfrm>
            <a:off x="1662585" y="3266340"/>
            <a:ext cx="5798917" cy="1052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126B44-D8F3-E54C-B8A1-411A6618118A}"/>
              </a:ext>
            </a:extLst>
          </p:cNvPr>
          <p:cNvSpPr/>
          <p:nvPr/>
        </p:nvSpPr>
        <p:spPr>
          <a:xfrm>
            <a:off x="1646337" y="5377913"/>
            <a:ext cx="2962239" cy="100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5A020-5AC3-D845-8D2C-BDFDC3D86FA1}"/>
              </a:ext>
            </a:extLst>
          </p:cNvPr>
          <p:cNvSpPr/>
          <p:nvPr/>
        </p:nvSpPr>
        <p:spPr>
          <a:xfrm>
            <a:off x="1646337" y="4318805"/>
            <a:ext cx="5949965" cy="1059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AA22F8-F5A6-0F4C-9610-29C068182671}"/>
              </a:ext>
            </a:extLst>
          </p:cNvPr>
          <p:cNvPicPr>
            <a:picLocks noChangeAspect="1"/>
          </p:cNvPicPr>
          <p:nvPr/>
        </p:nvPicPr>
        <p:blipFill>
          <a:blip r:embed="rId3"/>
          <a:stretch>
            <a:fillRect/>
          </a:stretch>
        </p:blipFill>
        <p:spPr>
          <a:xfrm>
            <a:off x="6778608" y="474079"/>
            <a:ext cx="2360092" cy="1726510"/>
          </a:xfrm>
          <a:prstGeom prst="rect">
            <a:avLst/>
          </a:prstGeom>
        </p:spPr>
      </p:pic>
      <p:graphicFrame>
        <p:nvGraphicFramePr>
          <p:cNvPr id="13" name="Table 12">
            <a:extLst>
              <a:ext uri="{FF2B5EF4-FFF2-40B4-BE49-F238E27FC236}">
                <a16:creationId xmlns:a16="http://schemas.microsoft.com/office/drawing/2014/main" id="{7D3AAB97-C5EE-A041-A2EA-C2848AF12DDB}"/>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extLst>
                  <a:ext uri="{0D108BD9-81ED-4DB2-BD59-A6C34878D82A}">
                    <a16:rowId xmlns:a16="http://schemas.microsoft.com/office/drawing/2014/main" val="10000"/>
                  </a:ext>
                </a:extLst>
              </a:tr>
            </a:tbl>
          </a:graphicData>
        </a:graphic>
      </p:graphicFrame>
      <p:sp>
        <p:nvSpPr>
          <p:cNvPr id="14" name="Rectangle 13">
            <a:extLst>
              <a:ext uri="{FF2B5EF4-FFF2-40B4-BE49-F238E27FC236}">
                <a16:creationId xmlns:a16="http://schemas.microsoft.com/office/drawing/2014/main" id="{D811813D-1B62-A744-8508-320185DA804C}"/>
              </a:ext>
            </a:extLst>
          </p:cNvPr>
          <p:cNvSpPr/>
          <p:nvPr/>
        </p:nvSpPr>
        <p:spPr>
          <a:xfrm>
            <a:off x="4634063" y="5290159"/>
            <a:ext cx="2962239" cy="87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2C4C95C6-7D5B-7D42-9AA6-1436B005CEAE}"/>
              </a:ext>
            </a:extLst>
          </p:cNvPr>
          <p:cNvSpPr txBox="1">
            <a:spLocks/>
          </p:cNvSpPr>
          <p:nvPr/>
        </p:nvSpPr>
        <p:spPr>
          <a:xfrm>
            <a:off x="570016" y="365125"/>
            <a:ext cx="79920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69A81"/>
                </a:solidFill>
                <a:latin typeface="+mj-lt"/>
                <a:ea typeface="+mj-ea"/>
                <a:cs typeface="+mj-cs"/>
              </a:defRPr>
            </a:lvl1pPr>
          </a:lstStyle>
          <a:p>
            <a:r>
              <a:rPr lang="en-US" dirty="0">
                <a:solidFill>
                  <a:srgbClr val="0333FF"/>
                </a:solidFill>
              </a:rPr>
              <a:t>Correlated Change</a:t>
            </a:r>
          </a:p>
        </p:txBody>
      </p:sp>
    </p:spTree>
    <p:extLst>
      <p:ext uri="{BB962C8B-B14F-4D97-AF65-F5344CB8AC3E}">
        <p14:creationId xmlns:p14="http://schemas.microsoft.com/office/powerpoint/2010/main" val="15535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9668C-B90F-4B4F-AA48-6EC59C0A5FA4}"/>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123D9-556D-A74D-A7D3-46BFAD8DA919}"/>
              </a:ext>
            </a:extLst>
          </p:cNvPr>
          <p:cNvSpPr>
            <a:spLocks noGrp="1"/>
          </p:cNvSpPr>
          <p:nvPr>
            <p:ph type="title"/>
          </p:nvPr>
        </p:nvSpPr>
        <p:spPr>
          <a:prstGeom prst="rect">
            <a:avLst/>
          </a:prstGeom>
        </p:spPr>
        <p:txBody>
          <a:bodyPr/>
          <a:lstStyle/>
          <a:p>
            <a:r>
              <a:rPr lang="en-US" dirty="0">
                <a:solidFill>
                  <a:srgbClr val="0333FF"/>
                </a:solidFill>
              </a:rPr>
              <a:t>Conclusions</a:t>
            </a:r>
          </a:p>
        </p:txBody>
      </p:sp>
      <p:sp>
        <p:nvSpPr>
          <p:cNvPr id="3" name="Content Placeholder 2">
            <a:extLst>
              <a:ext uri="{FF2B5EF4-FFF2-40B4-BE49-F238E27FC236}">
                <a16:creationId xmlns:a16="http://schemas.microsoft.com/office/drawing/2014/main" id="{0BBCFA1D-6A3A-9442-9D97-2641C2A24092}"/>
              </a:ext>
            </a:extLst>
          </p:cNvPr>
          <p:cNvSpPr>
            <a:spLocks noGrp="1"/>
          </p:cNvSpPr>
          <p:nvPr>
            <p:ph idx="1"/>
          </p:nvPr>
        </p:nvSpPr>
        <p:spPr>
          <a:prstGeom prst="rect">
            <a:avLst/>
          </a:prstGeom>
        </p:spPr>
        <p:txBody>
          <a:bodyPr/>
          <a:lstStyle/>
          <a:p>
            <a:pPr marL="0" indent="0" algn="ctr">
              <a:buNone/>
            </a:pPr>
            <a:r>
              <a:rPr lang="en-US" b="1" dirty="0">
                <a:solidFill>
                  <a:srgbClr val="0736FF"/>
                </a:solidFill>
              </a:rPr>
              <a:t>States can be used to measure personality change.</a:t>
            </a:r>
          </a:p>
          <a:p>
            <a:pPr marL="0" indent="0">
              <a:buNone/>
            </a:pPr>
            <a:endParaRPr lang="en-US" b="1" dirty="0">
              <a:solidFill>
                <a:srgbClr val="0736FF"/>
              </a:solidFill>
            </a:endParaRPr>
          </a:p>
          <a:p>
            <a:pPr marL="0" indent="0">
              <a:buNone/>
            </a:pPr>
            <a:r>
              <a:rPr lang="en-US" b="1" dirty="0">
                <a:solidFill>
                  <a:srgbClr val="0736FF"/>
                </a:solidFill>
              </a:rPr>
              <a:t>Mean-level change</a:t>
            </a:r>
            <a:r>
              <a:rPr lang="en-US" dirty="0">
                <a:solidFill>
                  <a:schemeClr val="tx1"/>
                </a:solidFill>
              </a:rPr>
              <a:t>: not a lot in this sample</a:t>
            </a:r>
          </a:p>
          <a:p>
            <a:pPr marL="0" indent="0">
              <a:buNone/>
            </a:pPr>
            <a:r>
              <a:rPr lang="en-US" b="1" dirty="0">
                <a:solidFill>
                  <a:srgbClr val="0736FF"/>
                </a:solidFill>
              </a:rPr>
              <a:t>Variances:</a:t>
            </a:r>
            <a:r>
              <a:rPr lang="en-US" dirty="0"/>
              <a:t> </a:t>
            </a:r>
            <a:r>
              <a:rPr lang="en-US" dirty="0">
                <a:solidFill>
                  <a:schemeClr val="tx1"/>
                </a:solidFill>
              </a:rPr>
              <a:t>More variability in trait slopes </a:t>
            </a:r>
            <a:r>
              <a:rPr lang="en-US" dirty="0">
                <a:solidFill>
                  <a:schemeClr val="tx1"/>
                </a:solidFill>
                <a:sym typeface="Wingdings" pitchFamily="2" charset="2"/>
              </a:rPr>
              <a:t> people think they are more mutable than they are</a:t>
            </a:r>
          </a:p>
          <a:p>
            <a:pPr marL="0" indent="0">
              <a:buNone/>
            </a:pPr>
            <a:r>
              <a:rPr lang="en-US" b="1" dirty="0">
                <a:solidFill>
                  <a:srgbClr val="0736FF"/>
                </a:solidFill>
                <a:sym typeface="Wingdings" pitchFamily="2" charset="2"/>
              </a:rPr>
              <a:t>Correlate Change:</a:t>
            </a:r>
            <a:r>
              <a:rPr lang="en-US" dirty="0">
                <a:sym typeface="Wingdings" pitchFamily="2" charset="2"/>
              </a:rPr>
              <a:t> </a:t>
            </a:r>
            <a:r>
              <a:rPr lang="en-US" dirty="0">
                <a:solidFill>
                  <a:schemeClr val="tx1"/>
                </a:solidFill>
                <a:sym typeface="Wingdings" pitchFamily="2" charset="2"/>
              </a:rPr>
              <a:t>Moderate slope-slope correlations  change isn’t just in your head</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p>
        </p:txBody>
      </p:sp>
    </p:spTree>
    <p:extLst>
      <p:ext uri="{BB962C8B-B14F-4D97-AF65-F5344CB8AC3E}">
        <p14:creationId xmlns:p14="http://schemas.microsoft.com/office/powerpoint/2010/main" val="7041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19A5711-CB0B-4442-AD3E-67E399A48186}"/>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7D59FA6-B7F8-BA42-9643-2A267E849B72}"/>
              </a:ext>
            </a:extLst>
          </p:cNvPr>
          <p:cNvSpPr/>
          <p:nvPr/>
        </p:nvSpPr>
        <p:spPr>
          <a:xfrm>
            <a:off x="122354" y="388889"/>
            <a:ext cx="1598221" cy="641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5" name="Rectangle 4">
            <a:extLst>
              <a:ext uri="{FF2B5EF4-FFF2-40B4-BE49-F238E27FC236}">
                <a16:creationId xmlns:a16="http://schemas.microsoft.com/office/drawing/2014/main" id="{DC73E7A6-E38B-C946-A04E-9805B5D6C034}"/>
              </a:ext>
            </a:extLst>
          </p:cNvPr>
          <p:cNvSpPr/>
          <p:nvPr/>
        </p:nvSpPr>
        <p:spPr>
          <a:xfrm>
            <a:off x="1911693" y="388890"/>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6" name="Rectangle 5">
            <a:extLst>
              <a:ext uri="{FF2B5EF4-FFF2-40B4-BE49-F238E27FC236}">
                <a16:creationId xmlns:a16="http://schemas.microsoft.com/office/drawing/2014/main" id="{13DC2501-BD3E-CF46-91BB-33FB42CB786F}"/>
              </a:ext>
            </a:extLst>
          </p:cNvPr>
          <p:cNvSpPr/>
          <p:nvPr/>
        </p:nvSpPr>
        <p:spPr>
          <a:xfrm>
            <a:off x="3728247" y="388889"/>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7" name="Rectangle 6">
            <a:extLst>
              <a:ext uri="{FF2B5EF4-FFF2-40B4-BE49-F238E27FC236}">
                <a16:creationId xmlns:a16="http://schemas.microsoft.com/office/drawing/2014/main" id="{C1D1D56E-880B-9744-840D-7971AD2BC687}"/>
              </a:ext>
            </a:extLst>
          </p:cNvPr>
          <p:cNvSpPr/>
          <p:nvPr/>
        </p:nvSpPr>
        <p:spPr>
          <a:xfrm>
            <a:off x="5517586" y="388890"/>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8" name="Rectangle 7">
            <a:extLst>
              <a:ext uri="{FF2B5EF4-FFF2-40B4-BE49-F238E27FC236}">
                <a16:creationId xmlns:a16="http://schemas.microsoft.com/office/drawing/2014/main" id="{17006D3F-CDBF-3B4F-BF32-5D9ABC9315EA}"/>
              </a:ext>
            </a:extLst>
          </p:cNvPr>
          <p:cNvSpPr/>
          <p:nvPr/>
        </p:nvSpPr>
        <p:spPr>
          <a:xfrm>
            <a:off x="7334140" y="388891"/>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grpSp>
        <p:nvGrpSpPr>
          <p:cNvPr id="3" name="Group 2">
            <a:extLst>
              <a:ext uri="{FF2B5EF4-FFF2-40B4-BE49-F238E27FC236}">
                <a16:creationId xmlns:a16="http://schemas.microsoft.com/office/drawing/2014/main" id="{457354C5-E7DF-3C43-9AAB-29B030F86336}"/>
              </a:ext>
            </a:extLst>
          </p:cNvPr>
          <p:cNvGrpSpPr/>
          <p:nvPr/>
        </p:nvGrpSpPr>
        <p:grpSpPr>
          <a:xfrm>
            <a:off x="1911693" y="1418896"/>
            <a:ext cx="1598221" cy="945932"/>
            <a:chOff x="1911693" y="1418896"/>
            <a:chExt cx="1598221" cy="945932"/>
          </a:xfrm>
        </p:grpSpPr>
        <p:cxnSp>
          <p:nvCxnSpPr>
            <p:cNvPr id="13" name="Straight Arrow Connector 12">
              <a:extLst>
                <a:ext uri="{FF2B5EF4-FFF2-40B4-BE49-F238E27FC236}">
                  <a16:creationId xmlns:a16="http://schemas.microsoft.com/office/drawing/2014/main" id="{109157F1-8715-4840-9117-F6F7D383433B}"/>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8883DAF-913F-464B-BD81-A52858DB149D}"/>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7786340-3A14-8C44-A525-00E00979AC5F}"/>
              </a:ext>
            </a:extLst>
          </p:cNvPr>
          <p:cNvGrpSpPr/>
          <p:nvPr/>
        </p:nvGrpSpPr>
        <p:grpSpPr>
          <a:xfrm>
            <a:off x="3728247" y="1418896"/>
            <a:ext cx="1598221" cy="945932"/>
            <a:chOff x="3728247" y="1418896"/>
            <a:chExt cx="1598221" cy="945932"/>
          </a:xfrm>
        </p:grpSpPr>
        <p:cxnSp>
          <p:nvCxnSpPr>
            <p:cNvPr id="14" name="Straight Arrow Connector 13">
              <a:extLst>
                <a:ext uri="{FF2B5EF4-FFF2-40B4-BE49-F238E27FC236}">
                  <a16:creationId xmlns:a16="http://schemas.microsoft.com/office/drawing/2014/main" id="{B0BEE38B-A1B6-DB49-AA82-4229EDCEEEC1}"/>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2C7C1B6-0C42-C740-84B0-3331F5242AF0}"/>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9C3C4AC-62B7-A845-963C-D8DCC0EE37E8}"/>
              </a:ext>
            </a:extLst>
          </p:cNvPr>
          <p:cNvGrpSpPr/>
          <p:nvPr/>
        </p:nvGrpSpPr>
        <p:grpSpPr>
          <a:xfrm>
            <a:off x="5517586" y="1418896"/>
            <a:ext cx="1598221" cy="945931"/>
            <a:chOff x="5517586" y="1418896"/>
            <a:chExt cx="1598221" cy="945931"/>
          </a:xfrm>
        </p:grpSpPr>
        <p:cxnSp>
          <p:nvCxnSpPr>
            <p:cNvPr id="22" name="Straight Arrow Connector 21">
              <a:extLst>
                <a:ext uri="{FF2B5EF4-FFF2-40B4-BE49-F238E27FC236}">
                  <a16:creationId xmlns:a16="http://schemas.microsoft.com/office/drawing/2014/main" id="{A0722B72-9F6D-0D44-9E0B-8A39D2407015}"/>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B55E8AE-2DE0-CA40-9EEC-FC707340630C}"/>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C522B3-FE2F-304B-A34C-719504BB1070}"/>
              </a:ext>
            </a:extLst>
          </p:cNvPr>
          <p:cNvGrpSpPr/>
          <p:nvPr/>
        </p:nvGrpSpPr>
        <p:grpSpPr>
          <a:xfrm>
            <a:off x="6092994" y="1418896"/>
            <a:ext cx="5597454" cy="2615422"/>
            <a:chOff x="6092994" y="1418896"/>
            <a:chExt cx="5597454" cy="2615422"/>
          </a:xfrm>
        </p:grpSpPr>
        <p:sp>
          <p:nvSpPr>
            <p:cNvPr id="21" name="Arc 20">
              <a:extLst>
                <a:ext uri="{FF2B5EF4-FFF2-40B4-BE49-F238E27FC236}">
                  <a16:creationId xmlns:a16="http://schemas.microsoft.com/office/drawing/2014/main" id="{46949829-0B43-484F-8254-145BEEAFD5B0}"/>
                </a:ext>
              </a:extLst>
            </p:cNvPr>
            <p:cNvSpPr/>
            <p:nvPr/>
          </p:nvSpPr>
          <p:spPr>
            <a:xfrm rot="16200000">
              <a:off x="7798644" y="142515"/>
              <a:ext cx="2186153" cy="5597454"/>
            </a:xfrm>
            <a:prstGeom prst="arc">
              <a:avLst>
                <a:gd name="adj1" fmla="val 18063921"/>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13DE8643-9C9B-AB41-A784-91802A496006}"/>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65A9118A-7E16-7842-9514-90A13298224E}"/>
              </a:ext>
            </a:extLst>
          </p:cNvPr>
          <p:cNvGrpSpPr/>
          <p:nvPr/>
        </p:nvGrpSpPr>
        <p:grpSpPr>
          <a:xfrm>
            <a:off x="122354" y="1418896"/>
            <a:ext cx="1571006" cy="945931"/>
            <a:chOff x="122354" y="1418896"/>
            <a:chExt cx="1571006" cy="945931"/>
          </a:xfrm>
        </p:grpSpPr>
        <p:sp>
          <p:nvSpPr>
            <p:cNvPr id="23" name="Rectangle 22">
              <a:extLst>
                <a:ext uri="{FF2B5EF4-FFF2-40B4-BE49-F238E27FC236}">
                  <a16:creationId xmlns:a16="http://schemas.microsoft.com/office/drawing/2014/main" id="{F4353283-8116-354A-A5A9-EC182F40E3BE}"/>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ED30D54-615B-8F48-B7A6-AC2BAF7D0A73}"/>
                </a:ext>
              </a:extLst>
            </p:cNvPr>
            <p:cNvCxnSpPr>
              <a:cxnSpLocks/>
              <a:endCxn id="23"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72A5DC7F-B02E-1143-B48C-A9A70D5421D1}"/>
              </a:ext>
            </a:extLst>
          </p:cNvPr>
          <p:cNvPicPr>
            <a:picLocks noChangeAspect="1"/>
          </p:cNvPicPr>
          <p:nvPr/>
        </p:nvPicPr>
        <p:blipFill>
          <a:blip r:embed="rId3">
            <a:grayscl/>
          </a:blip>
          <a:stretch>
            <a:fillRect/>
          </a:stretch>
        </p:blipFill>
        <p:spPr>
          <a:xfrm>
            <a:off x="3324661" y="3034427"/>
            <a:ext cx="2676422" cy="2431083"/>
          </a:xfrm>
          <a:prstGeom prst="rect">
            <a:avLst/>
          </a:prstGeom>
        </p:spPr>
      </p:pic>
      <p:sp>
        <p:nvSpPr>
          <p:cNvPr id="33" name="Rectangle 32">
            <a:extLst>
              <a:ext uri="{FF2B5EF4-FFF2-40B4-BE49-F238E27FC236}">
                <a16:creationId xmlns:a16="http://schemas.microsoft.com/office/drawing/2014/main" id="{32841DA4-09DD-EB4B-8BD3-85F02B40007F}"/>
              </a:ext>
            </a:extLst>
          </p:cNvPr>
          <p:cNvSpPr/>
          <p:nvPr/>
        </p:nvSpPr>
        <p:spPr>
          <a:xfrm>
            <a:off x="2749966" y="538931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34" name="TextBox 33">
            <a:extLst>
              <a:ext uri="{FF2B5EF4-FFF2-40B4-BE49-F238E27FC236}">
                <a16:creationId xmlns:a16="http://schemas.microsoft.com/office/drawing/2014/main" id="{B052D5E2-7A72-B64F-B934-D94F2868E950}"/>
              </a:ext>
            </a:extLst>
          </p:cNvPr>
          <p:cNvSpPr txBox="1"/>
          <p:nvPr/>
        </p:nvSpPr>
        <p:spPr>
          <a:xfrm>
            <a:off x="6556996" y="6316717"/>
            <a:ext cx="2375364" cy="369332"/>
          </a:xfrm>
          <a:prstGeom prst="rect">
            <a:avLst/>
          </a:prstGeom>
          <a:noFill/>
        </p:spPr>
        <p:txBody>
          <a:bodyPr wrap="square" rtlCol="0">
            <a:spAutoFit/>
          </a:bodyPr>
          <a:lstStyle/>
          <a:p>
            <a:r>
              <a:rPr lang="en-US" dirty="0"/>
              <a:t>Roberts et al., 2006</a:t>
            </a:r>
          </a:p>
        </p:txBody>
      </p:sp>
    </p:spTree>
    <p:extLst>
      <p:ext uri="{BB962C8B-B14F-4D97-AF65-F5344CB8AC3E}">
        <p14:creationId xmlns:p14="http://schemas.microsoft.com/office/powerpoint/2010/main" val="36432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5192" y="1573829"/>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p:cNvSpPr>
            <a:spLocks noGrp="1"/>
          </p:cNvSpPr>
          <p:nvPr>
            <p:ph idx="4294967295"/>
          </p:nvPr>
        </p:nvSpPr>
        <p:spPr>
          <a:xfrm>
            <a:off x="0" y="2297113"/>
            <a:ext cx="3795713" cy="3263900"/>
          </a:xfrm>
          <a:prstGeom prst="rect">
            <a:avLst/>
          </a:prstGeom>
        </p:spPr>
        <p:txBody>
          <a:bodyPr>
            <a:normAutofit/>
          </a:bodyPr>
          <a:lstStyle/>
          <a:p>
            <a:pPr marL="0" indent="0" algn="ctr">
              <a:buNone/>
            </a:pPr>
            <a:endParaRPr lang="en-US" sz="2400" b="1" dirty="0">
              <a:ea typeface="Helvetica" charset="0"/>
              <a:cs typeface="Helvetica" charset="0"/>
            </a:endParaRPr>
          </a:p>
          <a:p>
            <a:pPr marL="0" indent="0" algn="ctr">
              <a:buNone/>
            </a:pPr>
            <a:r>
              <a:rPr lang="en-US" sz="2400" b="1" dirty="0">
                <a:solidFill>
                  <a:srgbClr val="0432FF"/>
                </a:solidFill>
                <a:ea typeface="Helvetica" charset="0"/>
                <a:cs typeface="Helvetica" charset="0"/>
              </a:rPr>
              <a:t>Special Thanks to: </a:t>
            </a:r>
          </a:p>
          <a:p>
            <a:pPr marL="0" indent="0" algn="ctr">
              <a:buNone/>
            </a:pPr>
            <a:r>
              <a:rPr lang="en-US" sz="2400" dirty="0">
                <a:solidFill>
                  <a:schemeClr val="tx1"/>
                </a:solidFill>
                <a:ea typeface="Helvetica" charset="0"/>
                <a:cs typeface="Helvetica" charset="0"/>
              </a:rPr>
              <a:t>Josh Jackson</a:t>
            </a:r>
          </a:p>
          <a:p>
            <a:pPr marL="0" indent="0" algn="ctr">
              <a:buNone/>
            </a:pPr>
            <a:r>
              <a:rPr lang="en-US" sz="2400" dirty="0">
                <a:solidFill>
                  <a:schemeClr val="tx1"/>
                </a:solidFill>
                <a:ea typeface="Helvetica" charset="0"/>
                <a:cs typeface="Helvetica" charset="0"/>
              </a:rPr>
              <a:t>The </a:t>
            </a:r>
            <a:r>
              <a:rPr lang="en-US" sz="2400" dirty="0" err="1">
                <a:solidFill>
                  <a:schemeClr val="tx1"/>
                </a:solidFill>
                <a:ea typeface="Helvetica" charset="0"/>
                <a:cs typeface="Helvetica" charset="0"/>
              </a:rPr>
              <a:t>PMaD</a:t>
            </a:r>
            <a:r>
              <a:rPr lang="en-US" sz="2400" dirty="0">
                <a:solidFill>
                  <a:schemeClr val="tx1"/>
                </a:solidFill>
                <a:ea typeface="Helvetica" charset="0"/>
                <a:cs typeface="Helvetica" charset="0"/>
              </a:rPr>
              <a:t> Lab</a:t>
            </a:r>
          </a:p>
          <a:p>
            <a:pPr marL="0" indent="0" algn="ctr">
              <a:buNone/>
            </a:pPr>
            <a:endParaRPr lang="en-US" sz="1500" dirty="0">
              <a:solidFill>
                <a:schemeClr val="tx1"/>
              </a:solidFill>
              <a:ea typeface="Helvetica" charset="0"/>
              <a:cs typeface="Helvetica" charset="0"/>
            </a:endParaRPr>
          </a:p>
          <a:p>
            <a:pPr marL="0" indent="0" algn="ctr">
              <a:buNone/>
            </a:pPr>
            <a:r>
              <a:rPr lang="en-US" sz="2400" dirty="0">
                <a:solidFill>
                  <a:schemeClr val="tx1"/>
                </a:solidFill>
                <a:ea typeface="Helvetica" charset="0"/>
                <a:cs typeface="Helvetica" charset="0"/>
              </a:rPr>
              <a:t>(And the people who brought us PAIRS data)</a:t>
            </a:r>
          </a:p>
        </p:txBody>
      </p:sp>
      <p:sp>
        <p:nvSpPr>
          <p:cNvPr id="6" name="Content Placeholder 2"/>
          <p:cNvSpPr txBox="1">
            <a:spLocks/>
          </p:cNvSpPr>
          <p:nvPr/>
        </p:nvSpPr>
        <p:spPr>
          <a:xfrm>
            <a:off x="5747659" y="2408634"/>
            <a:ext cx="3151415" cy="3263504"/>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a:ea typeface="Helvetica" charset="0"/>
                <a:cs typeface="Helvetica" charset="0"/>
              </a:rPr>
              <a:t>https://</a:t>
            </a:r>
            <a:r>
              <a:rPr lang="en-US" sz="2100" dirty="0" err="1">
                <a:ea typeface="Helvetica" charset="0"/>
                <a:cs typeface="Helvetica" charset="0"/>
              </a:rPr>
              <a:t>pmdlab.wustl.edu</a:t>
            </a:r>
            <a:r>
              <a:rPr lang="en-US" sz="2100" dirty="0">
                <a:ea typeface="Helvetica" charset="0"/>
                <a:cs typeface="Helvetica" charset="0"/>
              </a:rPr>
              <a:t>/Beck_SPSP_2018.html</a:t>
            </a: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a:t>https://</a:t>
            </a:r>
            <a:r>
              <a:rPr lang="en-US" sz="2100" dirty="0" err="1"/>
              <a:t>github.com</a:t>
            </a:r>
            <a:r>
              <a:rPr lang="en-US" sz="2100" dirty="0"/>
              <a:t>/</a:t>
            </a:r>
            <a:r>
              <a:rPr lang="en-US" sz="2100" dirty="0" err="1"/>
              <a:t>emoriebeck</a:t>
            </a:r>
            <a:r>
              <a:rPr lang="en-US" sz="2100" dirty="0"/>
              <a:t>/Trait-State-Correlated-Change</a:t>
            </a:r>
            <a:endParaRPr lang="en-US" sz="2100" dirty="0">
              <a:ea typeface="Helvetica" charset="0"/>
              <a:cs typeface="Helvetica"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03" y="2681195"/>
            <a:ext cx="1220561" cy="12205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949" y="3956858"/>
            <a:ext cx="1228516" cy="1228516"/>
          </a:xfrm>
          <a:prstGeom prst="rect">
            <a:avLst/>
          </a:prstGeom>
        </p:spPr>
      </p:pic>
      <p:cxnSp>
        <p:nvCxnSpPr>
          <p:cNvPr id="10" name="Straight Connector 9"/>
          <p:cNvCxnSpPr>
            <a:stCxn id="2" idx="3"/>
          </p:cNvCxnSpPr>
          <p:nvPr/>
        </p:nvCxnSpPr>
        <p:spPr>
          <a:xfrm flipV="1">
            <a:off x="5308464" y="3290208"/>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 idx="3"/>
          </p:cNvCxnSpPr>
          <p:nvPr/>
        </p:nvCxnSpPr>
        <p:spPr>
          <a:xfrm flipV="1">
            <a:off x="5308464" y="4557079"/>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E449B40-E115-CD41-B7BA-8608ECD8A8D1}"/>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1FBC521-C788-0441-8101-9EEB81365D72}"/>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a:extLst>
              <a:ext uri="{FF2B5EF4-FFF2-40B4-BE49-F238E27FC236}">
                <a16:creationId xmlns:a16="http://schemas.microsoft.com/office/drawing/2014/main" id="{3E888877-35F1-344F-896D-EDCD5BD6A1D6}"/>
              </a:ext>
            </a:extLst>
          </p:cNvPr>
          <p:cNvSpPr/>
          <p:nvPr/>
        </p:nvSpPr>
        <p:spPr>
          <a:xfrm>
            <a:off x="3675133" y="3641840"/>
            <a:ext cx="1524000" cy="966952"/>
          </a:xfrm>
          <a:prstGeom prst="mathEqual">
            <a:avLst/>
          </a:prstGeom>
          <a:solidFill>
            <a:srgbClr val="FFE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EF4DA83-7E77-4F4A-811E-0B98DF44A9B6}"/>
              </a:ext>
            </a:extLst>
          </p:cNvPr>
          <p:cNvSpPr/>
          <p:nvPr/>
        </p:nvSpPr>
        <p:spPr>
          <a:xfrm>
            <a:off x="230596" y="105207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a:p>
            <a:pPr algn="ctr"/>
            <a:r>
              <a:rPr lang="en-US" sz="2800" b="1" dirty="0">
                <a:solidFill>
                  <a:srgbClr val="7030A0"/>
                </a:solidFill>
              </a:rPr>
              <a:t>(self-reports)</a:t>
            </a:r>
          </a:p>
        </p:txBody>
      </p:sp>
      <p:sp>
        <p:nvSpPr>
          <p:cNvPr id="13" name="Rectangle 12">
            <a:extLst>
              <a:ext uri="{FF2B5EF4-FFF2-40B4-BE49-F238E27FC236}">
                <a16:creationId xmlns:a16="http://schemas.microsoft.com/office/drawing/2014/main" id="{424376C0-95BF-5749-856C-F550269B1216}"/>
              </a:ext>
            </a:extLst>
          </p:cNvPr>
          <p:cNvSpPr/>
          <p:nvPr/>
        </p:nvSpPr>
        <p:spPr>
          <a:xfrm>
            <a:off x="5060786" y="84343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State</a:t>
            </a:r>
          </a:p>
        </p:txBody>
      </p:sp>
      <p:grpSp>
        <p:nvGrpSpPr>
          <p:cNvPr id="17" name="Group 16">
            <a:extLst>
              <a:ext uri="{FF2B5EF4-FFF2-40B4-BE49-F238E27FC236}">
                <a16:creationId xmlns:a16="http://schemas.microsoft.com/office/drawing/2014/main" id="{D93A7FEB-69DC-8546-BC60-C4C7AE19327E}"/>
              </a:ext>
            </a:extLst>
          </p:cNvPr>
          <p:cNvGrpSpPr/>
          <p:nvPr/>
        </p:nvGrpSpPr>
        <p:grpSpPr>
          <a:xfrm>
            <a:off x="5199133" y="3223240"/>
            <a:ext cx="3856953" cy="1617416"/>
            <a:chOff x="4825395" y="469348"/>
            <a:chExt cx="3856953" cy="1617416"/>
          </a:xfrm>
        </p:grpSpPr>
        <p:pic>
          <p:nvPicPr>
            <p:cNvPr id="2" name="Picture 1">
              <a:extLst>
                <a:ext uri="{FF2B5EF4-FFF2-40B4-BE49-F238E27FC236}">
                  <a16:creationId xmlns:a16="http://schemas.microsoft.com/office/drawing/2014/main" id="{C08C9581-373D-5545-87D9-BFE9129C33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3" name="Picture 2">
              <a:extLst>
                <a:ext uri="{FF2B5EF4-FFF2-40B4-BE49-F238E27FC236}">
                  <a16:creationId xmlns:a16="http://schemas.microsoft.com/office/drawing/2014/main" id="{FE5EDFE8-E466-9E48-B004-5BE5ADAFC236}"/>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16" name="Picture 15">
              <a:extLst>
                <a:ext uri="{FF2B5EF4-FFF2-40B4-BE49-F238E27FC236}">
                  <a16:creationId xmlns:a16="http://schemas.microsoft.com/office/drawing/2014/main" id="{7528F2F3-67EA-B647-B8B9-F67C69D0E165}"/>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22" name="Group 21">
            <a:extLst>
              <a:ext uri="{FF2B5EF4-FFF2-40B4-BE49-F238E27FC236}">
                <a16:creationId xmlns:a16="http://schemas.microsoft.com/office/drawing/2014/main" id="{0D90DFFF-24FB-C64E-8FD5-37A1D5342180}"/>
              </a:ext>
            </a:extLst>
          </p:cNvPr>
          <p:cNvGrpSpPr/>
          <p:nvPr/>
        </p:nvGrpSpPr>
        <p:grpSpPr>
          <a:xfrm>
            <a:off x="114302" y="2028580"/>
            <a:ext cx="3648250" cy="3063024"/>
            <a:chOff x="775795" y="1403287"/>
            <a:chExt cx="3648250" cy="3063024"/>
          </a:xfrm>
        </p:grpSpPr>
        <p:pic>
          <p:nvPicPr>
            <p:cNvPr id="4" name="Picture 3">
              <a:extLst>
                <a:ext uri="{FF2B5EF4-FFF2-40B4-BE49-F238E27FC236}">
                  <a16:creationId xmlns:a16="http://schemas.microsoft.com/office/drawing/2014/main" id="{5BC7EED0-3141-8140-AF5D-DE4A6AD89470}"/>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5" name="Cloud Callout 4">
              <a:extLst>
                <a:ext uri="{FF2B5EF4-FFF2-40B4-BE49-F238E27FC236}">
                  <a16:creationId xmlns:a16="http://schemas.microsoft.com/office/drawing/2014/main" id="{97F8F1F8-3CF5-1C40-BA9B-3EA48AC0AEBB}"/>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E033D7E-F75F-0F40-AEED-EFF7F71E601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20" name="Picture 19">
              <a:extLst>
                <a:ext uri="{FF2B5EF4-FFF2-40B4-BE49-F238E27FC236}">
                  <a16:creationId xmlns:a16="http://schemas.microsoft.com/office/drawing/2014/main" id="{0799452E-3C5C-4F49-BED8-238ECDF5E1DC}"/>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21" name="Picture 20">
              <a:extLst>
                <a:ext uri="{FF2B5EF4-FFF2-40B4-BE49-F238E27FC236}">
                  <a16:creationId xmlns:a16="http://schemas.microsoft.com/office/drawing/2014/main" id="{2BCA7DDE-790C-8145-AC0B-0DF2C5979F1B}"/>
                </a:ext>
              </a:extLst>
            </p:cNvPr>
            <p:cNvPicPr>
              <a:picLocks noChangeAspect="1"/>
            </p:cNvPicPr>
            <p:nvPr/>
          </p:nvPicPr>
          <p:blipFill rotWithShape="1">
            <a:blip r:embed="rId6"/>
            <a:srcRect r="50000"/>
            <a:stretch/>
          </p:blipFill>
          <p:spPr>
            <a:xfrm>
              <a:off x="3752629" y="1680826"/>
              <a:ext cx="363844" cy="807665"/>
            </a:xfrm>
            <a:prstGeom prst="rect">
              <a:avLst/>
            </a:prstGeom>
          </p:spPr>
        </p:pic>
      </p:grpSp>
      <p:sp>
        <p:nvSpPr>
          <p:cNvPr id="23" name="Rectangle 22">
            <a:extLst>
              <a:ext uri="{FF2B5EF4-FFF2-40B4-BE49-F238E27FC236}">
                <a16:creationId xmlns:a16="http://schemas.microsoft.com/office/drawing/2014/main" id="{89C4D65C-D1B2-6E4C-8C60-17B0541ED5C6}"/>
              </a:ext>
            </a:extLst>
          </p:cNvPr>
          <p:cNvSpPr/>
          <p:nvPr/>
        </p:nvSpPr>
        <p:spPr>
          <a:xfrm>
            <a:off x="92751" y="614515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sp>
        <p:nvSpPr>
          <p:cNvPr id="24" name="Rectangle 23">
            <a:extLst>
              <a:ext uri="{FF2B5EF4-FFF2-40B4-BE49-F238E27FC236}">
                <a16:creationId xmlns:a16="http://schemas.microsoft.com/office/drawing/2014/main" id="{89304BF8-F064-8C4D-896E-A2F4F9E3F702}"/>
              </a:ext>
            </a:extLst>
          </p:cNvPr>
          <p:cNvSpPr/>
          <p:nvPr/>
        </p:nvSpPr>
        <p:spPr>
          <a:xfrm>
            <a:off x="4922941" y="614515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Behaviors</a:t>
            </a:r>
          </a:p>
        </p:txBody>
      </p:sp>
      <p:sp>
        <p:nvSpPr>
          <p:cNvPr id="25" name="Rectangle 24">
            <a:extLst>
              <a:ext uri="{FF2B5EF4-FFF2-40B4-BE49-F238E27FC236}">
                <a16:creationId xmlns:a16="http://schemas.microsoft.com/office/drawing/2014/main" id="{4F6E80AC-6A5C-4047-B681-001EC79E20DF}"/>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Mean-Level Personality</a:t>
            </a:r>
          </a:p>
        </p:txBody>
      </p:sp>
    </p:spTree>
    <p:extLst>
      <p:ext uri="{BB962C8B-B14F-4D97-AF65-F5344CB8AC3E}">
        <p14:creationId xmlns:p14="http://schemas.microsoft.com/office/powerpoint/2010/main" val="118612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BD80A70-63C1-FB42-A4C3-12CAA188C58C}"/>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B944594-A9AC-CE42-BC96-6DD707608C15}"/>
              </a:ext>
            </a:extLst>
          </p:cNvPr>
          <p:cNvSpPr/>
          <p:nvPr/>
        </p:nvSpPr>
        <p:spPr>
          <a:xfrm>
            <a:off x="177143" y="876923"/>
            <a:ext cx="1598221" cy="641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98" name="Rectangle 97">
            <a:extLst>
              <a:ext uri="{FF2B5EF4-FFF2-40B4-BE49-F238E27FC236}">
                <a16:creationId xmlns:a16="http://schemas.microsoft.com/office/drawing/2014/main" id="{88426823-D14F-0047-9EF2-BFB1B3720834}"/>
              </a:ext>
            </a:extLst>
          </p:cNvPr>
          <p:cNvSpPr/>
          <p:nvPr/>
        </p:nvSpPr>
        <p:spPr>
          <a:xfrm>
            <a:off x="1966482" y="876924"/>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9" name="Rectangle 98">
            <a:extLst>
              <a:ext uri="{FF2B5EF4-FFF2-40B4-BE49-F238E27FC236}">
                <a16:creationId xmlns:a16="http://schemas.microsoft.com/office/drawing/2014/main" id="{1077F867-9374-4646-9F1E-95888D1399EC}"/>
              </a:ext>
            </a:extLst>
          </p:cNvPr>
          <p:cNvSpPr/>
          <p:nvPr/>
        </p:nvSpPr>
        <p:spPr>
          <a:xfrm>
            <a:off x="3783036" y="876923"/>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0" name="Rectangle 99">
            <a:extLst>
              <a:ext uri="{FF2B5EF4-FFF2-40B4-BE49-F238E27FC236}">
                <a16:creationId xmlns:a16="http://schemas.microsoft.com/office/drawing/2014/main" id="{2860D1EC-D0ED-924B-846E-E475124772BB}"/>
              </a:ext>
            </a:extLst>
          </p:cNvPr>
          <p:cNvSpPr/>
          <p:nvPr/>
        </p:nvSpPr>
        <p:spPr>
          <a:xfrm>
            <a:off x="5572375" y="876924"/>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01" name="Rectangle 100">
            <a:extLst>
              <a:ext uri="{FF2B5EF4-FFF2-40B4-BE49-F238E27FC236}">
                <a16:creationId xmlns:a16="http://schemas.microsoft.com/office/drawing/2014/main" id="{D49A4CF1-EBFD-5947-A6AA-AE657A55F3AB}"/>
              </a:ext>
            </a:extLst>
          </p:cNvPr>
          <p:cNvSpPr/>
          <p:nvPr/>
        </p:nvSpPr>
        <p:spPr>
          <a:xfrm>
            <a:off x="7388929" y="876925"/>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39" name="Straight Arrow Connector 138">
            <a:extLst>
              <a:ext uri="{FF2B5EF4-FFF2-40B4-BE49-F238E27FC236}">
                <a16:creationId xmlns:a16="http://schemas.microsoft.com/office/drawing/2014/main" id="{402F5266-B008-A144-AB1F-E1E15BA68355}"/>
              </a:ext>
            </a:extLst>
          </p:cNvPr>
          <p:cNvCxnSpPr/>
          <p:nvPr/>
        </p:nvCxnSpPr>
        <p:spPr>
          <a:xfrm>
            <a:off x="2949892" y="506845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28C15-5F64-E54F-AFC4-ABFF04B3201F}"/>
              </a:ext>
            </a:extLst>
          </p:cNvPr>
          <p:cNvCxnSpPr/>
          <p:nvPr/>
        </p:nvCxnSpPr>
        <p:spPr>
          <a:xfrm>
            <a:off x="6088546" y="506845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CFB23CF5-69C5-664A-88A7-F50C23C9C357}"/>
              </a:ext>
            </a:extLst>
          </p:cNvPr>
          <p:cNvSpPr/>
          <p:nvPr/>
        </p:nvSpPr>
        <p:spPr>
          <a:xfrm>
            <a:off x="315356" y="619893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142" name="Rectangle 141">
            <a:extLst>
              <a:ext uri="{FF2B5EF4-FFF2-40B4-BE49-F238E27FC236}">
                <a16:creationId xmlns:a16="http://schemas.microsoft.com/office/drawing/2014/main" id="{841C3368-62D1-414E-B5D6-042F05CF09FC}"/>
              </a:ext>
            </a:extLst>
          </p:cNvPr>
          <p:cNvSpPr/>
          <p:nvPr/>
        </p:nvSpPr>
        <p:spPr>
          <a:xfrm>
            <a:off x="4309679" y="6241454"/>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grpSp>
        <p:nvGrpSpPr>
          <p:cNvPr id="143" name="Group 142">
            <a:extLst>
              <a:ext uri="{FF2B5EF4-FFF2-40B4-BE49-F238E27FC236}">
                <a16:creationId xmlns:a16="http://schemas.microsoft.com/office/drawing/2014/main" id="{461829AA-FC7F-9142-ABDF-E9A0A122685C}"/>
              </a:ext>
            </a:extLst>
          </p:cNvPr>
          <p:cNvGrpSpPr/>
          <p:nvPr/>
        </p:nvGrpSpPr>
        <p:grpSpPr>
          <a:xfrm>
            <a:off x="375403" y="4144060"/>
            <a:ext cx="2339187" cy="2037030"/>
            <a:chOff x="775795" y="1403287"/>
            <a:chExt cx="3648250" cy="3063024"/>
          </a:xfrm>
        </p:grpSpPr>
        <p:pic>
          <p:nvPicPr>
            <p:cNvPr id="144" name="Picture 143">
              <a:extLst>
                <a:ext uri="{FF2B5EF4-FFF2-40B4-BE49-F238E27FC236}">
                  <a16:creationId xmlns:a16="http://schemas.microsoft.com/office/drawing/2014/main" id="{3AB53598-0AA3-A740-9C44-24403F4D8864}"/>
                </a:ext>
              </a:extLst>
            </p:cNvPr>
            <p:cNvPicPr>
              <a:picLocks noChangeAspect="1"/>
            </p:cNvPicPr>
            <p:nvPr/>
          </p:nvPicPr>
          <p:blipFill>
            <a:blip r:embed="rId3"/>
            <a:stretch>
              <a:fillRect/>
            </a:stretch>
          </p:blipFill>
          <p:spPr>
            <a:xfrm>
              <a:off x="775795" y="2443201"/>
              <a:ext cx="2019809" cy="2023110"/>
            </a:xfrm>
            <a:prstGeom prst="rect">
              <a:avLst/>
            </a:prstGeom>
          </p:spPr>
        </p:pic>
        <p:sp>
          <p:nvSpPr>
            <p:cNvPr id="145" name="Cloud Callout 144">
              <a:extLst>
                <a:ext uri="{FF2B5EF4-FFF2-40B4-BE49-F238E27FC236}">
                  <a16:creationId xmlns:a16="http://schemas.microsoft.com/office/drawing/2014/main" id="{686D0B96-0602-DE4D-B886-77E8E64550D9}"/>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25509DFD-E8B0-4343-8CEE-980FCA61061A}"/>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147" name="Picture 146">
              <a:extLst>
                <a:ext uri="{FF2B5EF4-FFF2-40B4-BE49-F238E27FC236}">
                  <a16:creationId xmlns:a16="http://schemas.microsoft.com/office/drawing/2014/main" id="{F7027166-4808-8544-BC30-F2525826D560}"/>
                </a:ext>
              </a:extLst>
            </p:cNvPr>
            <p:cNvPicPr>
              <a:picLocks noChangeAspect="1"/>
            </p:cNvPicPr>
            <p:nvPr/>
          </p:nvPicPr>
          <p:blipFill rotWithShape="1">
            <a:blip r:embed="rId6"/>
            <a:srcRect l="15415" t="8885" r="11836" b="8727"/>
            <a:stretch/>
          </p:blipFill>
          <p:spPr>
            <a:xfrm>
              <a:off x="3048510" y="1683944"/>
              <a:ext cx="709735" cy="801621"/>
            </a:xfrm>
            <a:prstGeom prst="rect">
              <a:avLst/>
            </a:prstGeom>
          </p:spPr>
        </p:pic>
        <p:pic>
          <p:nvPicPr>
            <p:cNvPr id="148" name="Picture 147">
              <a:extLst>
                <a:ext uri="{FF2B5EF4-FFF2-40B4-BE49-F238E27FC236}">
                  <a16:creationId xmlns:a16="http://schemas.microsoft.com/office/drawing/2014/main" id="{8B3E7621-BBCE-294D-B06D-A0207419D3C6}"/>
                </a:ext>
              </a:extLst>
            </p:cNvPr>
            <p:cNvPicPr>
              <a:picLocks noChangeAspect="1"/>
            </p:cNvPicPr>
            <p:nvPr/>
          </p:nvPicPr>
          <p:blipFill rotWithShape="1">
            <a:blip r:embed="rId7"/>
            <a:srcRect r="50000"/>
            <a:stretch/>
          </p:blipFill>
          <p:spPr>
            <a:xfrm>
              <a:off x="3752629" y="1680826"/>
              <a:ext cx="363844" cy="807665"/>
            </a:xfrm>
            <a:prstGeom prst="rect">
              <a:avLst/>
            </a:prstGeom>
          </p:spPr>
        </p:pic>
      </p:grpSp>
      <p:grpSp>
        <p:nvGrpSpPr>
          <p:cNvPr id="149" name="Group 148">
            <a:extLst>
              <a:ext uri="{FF2B5EF4-FFF2-40B4-BE49-F238E27FC236}">
                <a16:creationId xmlns:a16="http://schemas.microsoft.com/office/drawing/2014/main" id="{018BC6FF-843B-B641-AFDA-C3E3967E68DA}"/>
              </a:ext>
            </a:extLst>
          </p:cNvPr>
          <p:cNvGrpSpPr/>
          <p:nvPr/>
        </p:nvGrpSpPr>
        <p:grpSpPr>
          <a:xfrm>
            <a:off x="3414298" y="4144060"/>
            <a:ext cx="2339187" cy="2037030"/>
            <a:chOff x="775795" y="1403287"/>
            <a:chExt cx="3648250" cy="3063024"/>
          </a:xfrm>
        </p:grpSpPr>
        <p:pic>
          <p:nvPicPr>
            <p:cNvPr id="150" name="Picture 149">
              <a:extLst>
                <a:ext uri="{FF2B5EF4-FFF2-40B4-BE49-F238E27FC236}">
                  <a16:creationId xmlns:a16="http://schemas.microsoft.com/office/drawing/2014/main" id="{D008FAF1-60A6-1341-A4DA-24B1AAD143A7}"/>
                </a:ext>
              </a:extLst>
            </p:cNvPr>
            <p:cNvPicPr>
              <a:picLocks noChangeAspect="1"/>
            </p:cNvPicPr>
            <p:nvPr/>
          </p:nvPicPr>
          <p:blipFill>
            <a:blip r:embed="rId3"/>
            <a:stretch>
              <a:fillRect/>
            </a:stretch>
          </p:blipFill>
          <p:spPr>
            <a:xfrm>
              <a:off x="775795" y="2443201"/>
              <a:ext cx="2019809" cy="2023110"/>
            </a:xfrm>
            <a:prstGeom prst="rect">
              <a:avLst/>
            </a:prstGeom>
          </p:spPr>
        </p:pic>
        <p:sp>
          <p:nvSpPr>
            <p:cNvPr id="151" name="Cloud Callout 150">
              <a:extLst>
                <a:ext uri="{FF2B5EF4-FFF2-40B4-BE49-F238E27FC236}">
                  <a16:creationId xmlns:a16="http://schemas.microsoft.com/office/drawing/2014/main" id="{768B31A6-DB30-1E46-89AE-A2696ABA3C9A}"/>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a:extLst>
                <a:ext uri="{FF2B5EF4-FFF2-40B4-BE49-F238E27FC236}">
                  <a16:creationId xmlns:a16="http://schemas.microsoft.com/office/drawing/2014/main" id="{E50F51A1-9C87-A543-B6FB-AE3F31C18634}"/>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153" name="Picture 152">
              <a:extLst>
                <a:ext uri="{FF2B5EF4-FFF2-40B4-BE49-F238E27FC236}">
                  <a16:creationId xmlns:a16="http://schemas.microsoft.com/office/drawing/2014/main" id="{0DF312F8-8116-0B49-9D53-1B1D48EB1134}"/>
                </a:ext>
              </a:extLst>
            </p:cNvPr>
            <p:cNvPicPr>
              <a:picLocks noChangeAspect="1"/>
            </p:cNvPicPr>
            <p:nvPr/>
          </p:nvPicPr>
          <p:blipFill rotWithShape="1">
            <a:blip r:embed="rId6"/>
            <a:srcRect l="15415" t="8885" r="11836" b="8727"/>
            <a:stretch/>
          </p:blipFill>
          <p:spPr>
            <a:xfrm>
              <a:off x="3048510" y="1683944"/>
              <a:ext cx="709735" cy="801621"/>
            </a:xfrm>
            <a:prstGeom prst="rect">
              <a:avLst/>
            </a:prstGeom>
          </p:spPr>
        </p:pic>
        <p:pic>
          <p:nvPicPr>
            <p:cNvPr id="154" name="Picture 153">
              <a:extLst>
                <a:ext uri="{FF2B5EF4-FFF2-40B4-BE49-F238E27FC236}">
                  <a16:creationId xmlns:a16="http://schemas.microsoft.com/office/drawing/2014/main" id="{9668BCE1-072F-5347-B73A-73D206D9DD84}"/>
                </a:ext>
              </a:extLst>
            </p:cNvPr>
            <p:cNvPicPr>
              <a:picLocks noChangeAspect="1"/>
            </p:cNvPicPr>
            <p:nvPr/>
          </p:nvPicPr>
          <p:blipFill rotWithShape="1">
            <a:blip r:embed="rId7"/>
            <a:srcRect r="50000"/>
            <a:stretch/>
          </p:blipFill>
          <p:spPr>
            <a:xfrm>
              <a:off x="3752629" y="1680826"/>
              <a:ext cx="363844" cy="807665"/>
            </a:xfrm>
            <a:prstGeom prst="rect">
              <a:avLst/>
            </a:prstGeom>
          </p:spPr>
        </p:pic>
      </p:grpSp>
      <p:grpSp>
        <p:nvGrpSpPr>
          <p:cNvPr id="155" name="Group 154">
            <a:extLst>
              <a:ext uri="{FF2B5EF4-FFF2-40B4-BE49-F238E27FC236}">
                <a16:creationId xmlns:a16="http://schemas.microsoft.com/office/drawing/2014/main" id="{64959D3C-7383-0E4E-A84F-512205DC044C}"/>
              </a:ext>
            </a:extLst>
          </p:cNvPr>
          <p:cNvGrpSpPr/>
          <p:nvPr/>
        </p:nvGrpSpPr>
        <p:grpSpPr>
          <a:xfrm>
            <a:off x="6480726" y="4144060"/>
            <a:ext cx="2339187" cy="2037030"/>
            <a:chOff x="775795" y="1403287"/>
            <a:chExt cx="3648250" cy="3063024"/>
          </a:xfrm>
        </p:grpSpPr>
        <p:pic>
          <p:nvPicPr>
            <p:cNvPr id="156" name="Picture 155">
              <a:extLst>
                <a:ext uri="{FF2B5EF4-FFF2-40B4-BE49-F238E27FC236}">
                  <a16:creationId xmlns:a16="http://schemas.microsoft.com/office/drawing/2014/main" id="{85EAEDF8-9858-9B41-9C71-85BBC9E2CFE0}"/>
                </a:ext>
              </a:extLst>
            </p:cNvPr>
            <p:cNvPicPr>
              <a:picLocks noChangeAspect="1"/>
            </p:cNvPicPr>
            <p:nvPr/>
          </p:nvPicPr>
          <p:blipFill>
            <a:blip r:embed="rId3"/>
            <a:stretch>
              <a:fillRect/>
            </a:stretch>
          </p:blipFill>
          <p:spPr>
            <a:xfrm>
              <a:off x="775795" y="2443201"/>
              <a:ext cx="2019809" cy="2023110"/>
            </a:xfrm>
            <a:prstGeom prst="rect">
              <a:avLst/>
            </a:prstGeom>
          </p:spPr>
        </p:pic>
        <p:sp>
          <p:nvSpPr>
            <p:cNvPr id="157" name="Cloud Callout 156">
              <a:extLst>
                <a:ext uri="{FF2B5EF4-FFF2-40B4-BE49-F238E27FC236}">
                  <a16:creationId xmlns:a16="http://schemas.microsoft.com/office/drawing/2014/main" id="{27FA00AB-3486-7E40-B60E-5238C625374F}"/>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157">
              <a:extLst>
                <a:ext uri="{FF2B5EF4-FFF2-40B4-BE49-F238E27FC236}">
                  <a16:creationId xmlns:a16="http://schemas.microsoft.com/office/drawing/2014/main" id="{FABBC64A-5021-0E48-9730-02DC35865DBE}"/>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159" name="Picture 158">
              <a:extLst>
                <a:ext uri="{FF2B5EF4-FFF2-40B4-BE49-F238E27FC236}">
                  <a16:creationId xmlns:a16="http://schemas.microsoft.com/office/drawing/2014/main" id="{9AB83C2A-D929-F643-83D6-73FC66DC2C0F}"/>
                </a:ext>
              </a:extLst>
            </p:cNvPr>
            <p:cNvPicPr>
              <a:picLocks noChangeAspect="1"/>
            </p:cNvPicPr>
            <p:nvPr/>
          </p:nvPicPr>
          <p:blipFill rotWithShape="1">
            <a:blip r:embed="rId6"/>
            <a:srcRect l="15415" t="8885" r="11836" b="8727"/>
            <a:stretch/>
          </p:blipFill>
          <p:spPr>
            <a:xfrm>
              <a:off x="3048510" y="1683944"/>
              <a:ext cx="709735" cy="801621"/>
            </a:xfrm>
            <a:prstGeom prst="rect">
              <a:avLst/>
            </a:prstGeom>
          </p:spPr>
        </p:pic>
        <p:pic>
          <p:nvPicPr>
            <p:cNvPr id="160" name="Picture 159">
              <a:extLst>
                <a:ext uri="{FF2B5EF4-FFF2-40B4-BE49-F238E27FC236}">
                  <a16:creationId xmlns:a16="http://schemas.microsoft.com/office/drawing/2014/main" id="{3A5CD801-DBE2-C740-8CFD-B857537CFA60}"/>
                </a:ext>
              </a:extLst>
            </p:cNvPr>
            <p:cNvPicPr>
              <a:picLocks noChangeAspect="1"/>
            </p:cNvPicPr>
            <p:nvPr/>
          </p:nvPicPr>
          <p:blipFill rotWithShape="1">
            <a:blip r:embed="rId7"/>
            <a:srcRect r="50000"/>
            <a:stretch/>
          </p:blipFill>
          <p:spPr>
            <a:xfrm>
              <a:off x="3752629" y="1680826"/>
              <a:ext cx="363844" cy="807665"/>
            </a:xfrm>
            <a:prstGeom prst="rect">
              <a:avLst/>
            </a:prstGeom>
          </p:spPr>
        </p:pic>
      </p:grpSp>
      <p:grpSp>
        <p:nvGrpSpPr>
          <p:cNvPr id="46" name="Group 45">
            <a:extLst>
              <a:ext uri="{FF2B5EF4-FFF2-40B4-BE49-F238E27FC236}">
                <a16:creationId xmlns:a16="http://schemas.microsoft.com/office/drawing/2014/main" id="{9C50DCD2-F3B2-9445-9C35-D8FB8A55E0BB}"/>
              </a:ext>
            </a:extLst>
          </p:cNvPr>
          <p:cNvGrpSpPr/>
          <p:nvPr/>
        </p:nvGrpSpPr>
        <p:grpSpPr>
          <a:xfrm>
            <a:off x="1966482" y="1749341"/>
            <a:ext cx="1598221" cy="945932"/>
            <a:chOff x="1911693" y="1418896"/>
            <a:chExt cx="1598221" cy="945932"/>
          </a:xfrm>
        </p:grpSpPr>
        <p:cxnSp>
          <p:nvCxnSpPr>
            <p:cNvPr id="47" name="Straight Arrow Connector 46">
              <a:extLst>
                <a:ext uri="{FF2B5EF4-FFF2-40B4-BE49-F238E27FC236}">
                  <a16:creationId xmlns:a16="http://schemas.microsoft.com/office/drawing/2014/main" id="{A4DE4758-1F0F-BC4A-87F2-4D9B51C221C2}"/>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0F3E90D-D2CA-4C45-9422-ED77DD654431}"/>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C72787A0-8560-0E41-A184-F9B74F74F9EC}"/>
              </a:ext>
            </a:extLst>
          </p:cNvPr>
          <p:cNvGrpSpPr/>
          <p:nvPr/>
        </p:nvGrpSpPr>
        <p:grpSpPr>
          <a:xfrm>
            <a:off x="3783036" y="1749341"/>
            <a:ext cx="1598221" cy="945932"/>
            <a:chOff x="3728247" y="1418896"/>
            <a:chExt cx="1598221" cy="945932"/>
          </a:xfrm>
        </p:grpSpPr>
        <p:cxnSp>
          <p:nvCxnSpPr>
            <p:cNvPr id="50" name="Straight Arrow Connector 49">
              <a:extLst>
                <a:ext uri="{FF2B5EF4-FFF2-40B4-BE49-F238E27FC236}">
                  <a16:creationId xmlns:a16="http://schemas.microsoft.com/office/drawing/2014/main" id="{EB8BCCB3-7142-7248-811A-D8CF2131C056}"/>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5B670BC-C800-8B49-938F-2F549CCA9EE1}"/>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5019C0A0-B59A-554D-8FA2-DEAD16A1D44C}"/>
              </a:ext>
            </a:extLst>
          </p:cNvPr>
          <p:cNvGrpSpPr/>
          <p:nvPr/>
        </p:nvGrpSpPr>
        <p:grpSpPr>
          <a:xfrm>
            <a:off x="5572375" y="1749341"/>
            <a:ext cx="1598221" cy="945931"/>
            <a:chOff x="5517586" y="1418896"/>
            <a:chExt cx="1598221" cy="945931"/>
          </a:xfrm>
        </p:grpSpPr>
        <p:cxnSp>
          <p:nvCxnSpPr>
            <p:cNvPr id="53" name="Straight Arrow Connector 52">
              <a:extLst>
                <a:ext uri="{FF2B5EF4-FFF2-40B4-BE49-F238E27FC236}">
                  <a16:creationId xmlns:a16="http://schemas.microsoft.com/office/drawing/2014/main" id="{A41A5866-2D10-EB4D-921F-D20B9D090816}"/>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48631B7-C0E3-1040-BBA6-C094D2707D18}"/>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A5140918-F05B-1B4F-B66B-C85E1CC8CAAD}"/>
              </a:ext>
            </a:extLst>
          </p:cNvPr>
          <p:cNvGrpSpPr/>
          <p:nvPr/>
        </p:nvGrpSpPr>
        <p:grpSpPr>
          <a:xfrm>
            <a:off x="6147783" y="1749341"/>
            <a:ext cx="5597454" cy="2615422"/>
            <a:chOff x="6092994" y="1418896"/>
            <a:chExt cx="5597454" cy="2615422"/>
          </a:xfrm>
        </p:grpSpPr>
        <p:sp>
          <p:nvSpPr>
            <p:cNvPr id="56" name="Arc 55">
              <a:extLst>
                <a:ext uri="{FF2B5EF4-FFF2-40B4-BE49-F238E27FC236}">
                  <a16:creationId xmlns:a16="http://schemas.microsoft.com/office/drawing/2014/main" id="{B45840E5-98C9-1142-8374-708477AABD5F}"/>
                </a:ext>
              </a:extLst>
            </p:cNvPr>
            <p:cNvSpPr/>
            <p:nvPr/>
          </p:nvSpPr>
          <p:spPr>
            <a:xfrm rot="16200000">
              <a:off x="7798644" y="142515"/>
              <a:ext cx="2186153" cy="5597454"/>
            </a:xfrm>
            <a:prstGeom prst="arc">
              <a:avLst>
                <a:gd name="adj1" fmla="val 18063921"/>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ectangle 56">
              <a:extLst>
                <a:ext uri="{FF2B5EF4-FFF2-40B4-BE49-F238E27FC236}">
                  <a16:creationId xmlns:a16="http://schemas.microsoft.com/office/drawing/2014/main" id="{CD446392-F904-304D-9621-16558D8DCFBE}"/>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65648016-7738-314D-B2D0-188BA94E404D}"/>
              </a:ext>
            </a:extLst>
          </p:cNvPr>
          <p:cNvGrpSpPr/>
          <p:nvPr/>
        </p:nvGrpSpPr>
        <p:grpSpPr>
          <a:xfrm>
            <a:off x="177143" y="1749341"/>
            <a:ext cx="1571006" cy="945931"/>
            <a:chOff x="122354" y="1418896"/>
            <a:chExt cx="1571006" cy="945931"/>
          </a:xfrm>
        </p:grpSpPr>
        <p:sp>
          <p:nvSpPr>
            <p:cNvPr id="59" name="Rectangle 58">
              <a:extLst>
                <a:ext uri="{FF2B5EF4-FFF2-40B4-BE49-F238E27FC236}">
                  <a16:creationId xmlns:a16="http://schemas.microsoft.com/office/drawing/2014/main" id="{077AB70A-B353-B642-9A68-07CAF96232CF}"/>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6D92CB64-3E5A-1B45-B7C1-7A6E947E2819}"/>
                </a:ext>
              </a:extLst>
            </p:cNvPr>
            <p:cNvCxnSpPr>
              <a:cxnSpLocks/>
              <a:endCxn id="59"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2C402DB9-7E49-624A-8D5D-F87AACDB094A}"/>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Tree>
    <p:extLst>
      <p:ext uri="{BB962C8B-B14F-4D97-AF65-F5344CB8AC3E}">
        <p14:creationId xmlns:p14="http://schemas.microsoft.com/office/powerpoint/2010/main" val="3386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1DB591D-60EE-614E-B566-A92C437E34E8}"/>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B342364-C8E3-B446-A0E4-55308F6DA89B}"/>
              </a:ext>
            </a:extLst>
          </p:cNvPr>
          <p:cNvCxnSpPr/>
          <p:nvPr/>
        </p:nvCxnSpPr>
        <p:spPr>
          <a:xfrm>
            <a:off x="5887330"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391A751-A6FE-E346-9779-4CE499BDA850}"/>
              </a:ext>
            </a:extLst>
          </p:cNvPr>
          <p:cNvCxnSpPr/>
          <p:nvPr/>
        </p:nvCxnSpPr>
        <p:spPr>
          <a:xfrm>
            <a:off x="2748676"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0E71521-622A-9441-ADE9-6A5D05A65D01}"/>
              </a:ext>
            </a:extLst>
          </p:cNvPr>
          <p:cNvSpPr/>
          <p:nvPr/>
        </p:nvSpPr>
        <p:spPr>
          <a:xfrm>
            <a:off x="489537" y="650899"/>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State</a:t>
            </a:r>
          </a:p>
        </p:txBody>
      </p:sp>
      <p:sp>
        <p:nvSpPr>
          <p:cNvPr id="63" name="Rectangle 62">
            <a:extLst>
              <a:ext uri="{FF2B5EF4-FFF2-40B4-BE49-F238E27FC236}">
                <a16:creationId xmlns:a16="http://schemas.microsoft.com/office/drawing/2014/main" id="{880B5512-7ECB-4E47-B4E4-987059A2F59B}"/>
              </a:ext>
            </a:extLst>
          </p:cNvPr>
          <p:cNvSpPr/>
          <p:nvPr/>
        </p:nvSpPr>
        <p:spPr>
          <a:xfrm>
            <a:off x="4668899" y="645772"/>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Behaviors</a:t>
            </a:r>
          </a:p>
        </p:txBody>
      </p:sp>
      <p:grpSp>
        <p:nvGrpSpPr>
          <p:cNvPr id="55" name="Group 54">
            <a:extLst>
              <a:ext uri="{FF2B5EF4-FFF2-40B4-BE49-F238E27FC236}">
                <a16:creationId xmlns:a16="http://schemas.microsoft.com/office/drawing/2014/main" id="{9AB00075-F16E-1342-ABE7-4C4250F07BE0}"/>
              </a:ext>
            </a:extLst>
          </p:cNvPr>
          <p:cNvGrpSpPr/>
          <p:nvPr/>
        </p:nvGrpSpPr>
        <p:grpSpPr>
          <a:xfrm>
            <a:off x="3312841" y="1548812"/>
            <a:ext cx="2473003" cy="1075645"/>
            <a:chOff x="4825395" y="469348"/>
            <a:chExt cx="3856953" cy="1617416"/>
          </a:xfrm>
        </p:grpSpPr>
        <p:pic>
          <p:nvPicPr>
            <p:cNvPr id="56" name="Picture 55">
              <a:extLst>
                <a:ext uri="{FF2B5EF4-FFF2-40B4-BE49-F238E27FC236}">
                  <a16:creationId xmlns:a16="http://schemas.microsoft.com/office/drawing/2014/main" id="{6B34D8E1-AE61-494C-B436-56911FFBFA9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65" name="Picture 64">
              <a:extLst>
                <a:ext uri="{FF2B5EF4-FFF2-40B4-BE49-F238E27FC236}">
                  <a16:creationId xmlns:a16="http://schemas.microsoft.com/office/drawing/2014/main" id="{157A4768-1B8F-F246-A9DE-E4A4CDE9603A}"/>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66" name="Picture 65">
              <a:extLst>
                <a:ext uri="{FF2B5EF4-FFF2-40B4-BE49-F238E27FC236}">
                  <a16:creationId xmlns:a16="http://schemas.microsoft.com/office/drawing/2014/main" id="{94176606-894D-1A4D-B6C7-DA091AF75848}"/>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3" name="Group 72">
            <a:extLst>
              <a:ext uri="{FF2B5EF4-FFF2-40B4-BE49-F238E27FC236}">
                <a16:creationId xmlns:a16="http://schemas.microsoft.com/office/drawing/2014/main" id="{C436A63A-F974-9342-A346-227CBE445BFB}"/>
              </a:ext>
            </a:extLst>
          </p:cNvPr>
          <p:cNvGrpSpPr/>
          <p:nvPr/>
        </p:nvGrpSpPr>
        <p:grpSpPr>
          <a:xfrm>
            <a:off x="174187" y="1575709"/>
            <a:ext cx="2473003" cy="1075645"/>
            <a:chOff x="4825395" y="469348"/>
            <a:chExt cx="3856953" cy="1617416"/>
          </a:xfrm>
        </p:grpSpPr>
        <p:pic>
          <p:nvPicPr>
            <p:cNvPr id="74" name="Picture 73">
              <a:extLst>
                <a:ext uri="{FF2B5EF4-FFF2-40B4-BE49-F238E27FC236}">
                  <a16:creationId xmlns:a16="http://schemas.microsoft.com/office/drawing/2014/main" id="{AFCB1D9A-B87D-B346-B53A-3256365D5AE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5" name="Picture 74">
              <a:extLst>
                <a:ext uri="{FF2B5EF4-FFF2-40B4-BE49-F238E27FC236}">
                  <a16:creationId xmlns:a16="http://schemas.microsoft.com/office/drawing/2014/main" id="{C7843DF6-70ED-5243-9DE0-023D4DA59787}"/>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76" name="Picture 75">
              <a:extLst>
                <a:ext uri="{FF2B5EF4-FFF2-40B4-BE49-F238E27FC236}">
                  <a16:creationId xmlns:a16="http://schemas.microsoft.com/office/drawing/2014/main" id="{F1ACCF6C-DE92-D145-B66D-B9BCE1F3734D}"/>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7" name="Group 76">
            <a:extLst>
              <a:ext uri="{FF2B5EF4-FFF2-40B4-BE49-F238E27FC236}">
                <a16:creationId xmlns:a16="http://schemas.microsoft.com/office/drawing/2014/main" id="{60EF3EA6-ED5F-E049-A5D9-FDD5EE04C13E}"/>
              </a:ext>
            </a:extLst>
          </p:cNvPr>
          <p:cNvGrpSpPr/>
          <p:nvPr/>
        </p:nvGrpSpPr>
        <p:grpSpPr>
          <a:xfrm>
            <a:off x="6507688" y="1548811"/>
            <a:ext cx="2473003" cy="1075645"/>
            <a:chOff x="4825395" y="469348"/>
            <a:chExt cx="3856953" cy="1617416"/>
          </a:xfrm>
        </p:grpSpPr>
        <p:pic>
          <p:nvPicPr>
            <p:cNvPr id="78" name="Picture 77">
              <a:extLst>
                <a:ext uri="{FF2B5EF4-FFF2-40B4-BE49-F238E27FC236}">
                  <a16:creationId xmlns:a16="http://schemas.microsoft.com/office/drawing/2014/main" id="{F4D6E6B6-1284-EA43-B7BB-E22F1D5F8F1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9" name="Picture 78">
              <a:extLst>
                <a:ext uri="{FF2B5EF4-FFF2-40B4-BE49-F238E27FC236}">
                  <a16:creationId xmlns:a16="http://schemas.microsoft.com/office/drawing/2014/main" id="{C6DB9B24-8BE1-CE43-B8C3-D11D6CAC92ED}"/>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80" name="Picture 79">
              <a:extLst>
                <a:ext uri="{FF2B5EF4-FFF2-40B4-BE49-F238E27FC236}">
                  <a16:creationId xmlns:a16="http://schemas.microsoft.com/office/drawing/2014/main" id="{78F254FC-D7B1-174B-A0C2-E9F04A57C3F7}"/>
                </a:ext>
              </a:extLst>
            </p:cNvPr>
            <p:cNvPicPr>
              <a:picLocks noChangeAspect="1"/>
            </p:cNvPicPr>
            <p:nvPr/>
          </p:nvPicPr>
          <p:blipFill rotWithShape="1">
            <a:blip r:embed="rId6"/>
            <a:srcRect r="50000"/>
            <a:stretch/>
          </p:blipFill>
          <p:spPr>
            <a:xfrm>
              <a:off x="7895110" y="469348"/>
              <a:ext cx="787238" cy="1617416"/>
            </a:xfrm>
            <a:prstGeom prst="rect">
              <a:avLst/>
            </a:prstGeom>
          </p:spPr>
        </p:pic>
      </p:grpSp>
      <p:cxnSp>
        <p:nvCxnSpPr>
          <p:cNvPr id="58" name="Straight Arrow Connector 57">
            <a:extLst>
              <a:ext uri="{FF2B5EF4-FFF2-40B4-BE49-F238E27FC236}">
                <a16:creationId xmlns:a16="http://schemas.microsoft.com/office/drawing/2014/main" id="{5625CD9D-75F9-CF49-9153-B4980BD1C13D}"/>
              </a:ext>
            </a:extLst>
          </p:cNvPr>
          <p:cNvCxnSpPr/>
          <p:nvPr/>
        </p:nvCxnSpPr>
        <p:spPr>
          <a:xfrm>
            <a:off x="2949892"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AB5706F-ECC1-774D-8798-522513E35928}"/>
              </a:ext>
            </a:extLst>
          </p:cNvPr>
          <p:cNvCxnSpPr/>
          <p:nvPr/>
        </p:nvCxnSpPr>
        <p:spPr>
          <a:xfrm>
            <a:off x="6088546"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5468F8A-A4DD-F04A-88E3-EAFD3779AB15}"/>
              </a:ext>
            </a:extLst>
          </p:cNvPr>
          <p:cNvSpPr/>
          <p:nvPr/>
        </p:nvSpPr>
        <p:spPr>
          <a:xfrm>
            <a:off x="315356" y="597541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64" name="Rectangle 63">
            <a:extLst>
              <a:ext uri="{FF2B5EF4-FFF2-40B4-BE49-F238E27FC236}">
                <a16:creationId xmlns:a16="http://schemas.microsoft.com/office/drawing/2014/main" id="{D04C21FA-6910-D542-A741-F1F2925969AD}"/>
              </a:ext>
            </a:extLst>
          </p:cNvPr>
          <p:cNvSpPr/>
          <p:nvPr/>
        </p:nvSpPr>
        <p:spPr>
          <a:xfrm>
            <a:off x="4309679" y="6017934"/>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grpSp>
        <p:nvGrpSpPr>
          <p:cNvPr id="67" name="Group 66">
            <a:extLst>
              <a:ext uri="{FF2B5EF4-FFF2-40B4-BE49-F238E27FC236}">
                <a16:creationId xmlns:a16="http://schemas.microsoft.com/office/drawing/2014/main" id="{830C4155-7341-7B4D-A215-57992513F01C}"/>
              </a:ext>
            </a:extLst>
          </p:cNvPr>
          <p:cNvGrpSpPr/>
          <p:nvPr/>
        </p:nvGrpSpPr>
        <p:grpSpPr>
          <a:xfrm>
            <a:off x="375403" y="3920540"/>
            <a:ext cx="2339187" cy="2037030"/>
            <a:chOff x="775795" y="1403287"/>
            <a:chExt cx="3648250" cy="3063024"/>
          </a:xfrm>
        </p:grpSpPr>
        <p:pic>
          <p:nvPicPr>
            <p:cNvPr id="68" name="Picture 67">
              <a:extLst>
                <a:ext uri="{FF2B5EF4-FFF2-40B4-BE49-F238E27FC236}">
                  <a16:creationId xmlns:a16="http://schemas.microsoft.com/office/drawing/2014/main" id="{8A39C90F-2537-454A-AD81-CD406F13D2DE}"/>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69" name="Cloud Callout 68">
              <a:extLst>
                <a:ext uri="{FF2B5EF4-FFF2-40B4-BE49-F238E27FC236}">
                  <a16:creationId xmlns:a16="http://schemas.microsoft.com/office/drawing/2014/main" id="{9F9D3E04-4821-8F4B-AFC3-62187DD9074D}"/>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28AA8B2-2B86-EB49-8CD3-A62E9AAB824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71" name="Picture 70">
              <a:extLst>
                <a:ext uri="{FF2B5EF4-FFF2-40B4-BE49-F238E27FC236}">
                  <a16:creationId xmlns:a16="http://schemas.microsoft.com/office/drawing/2014/main" id="{5AE6A167-7143-0549-9EE0-3B7364DB499F}"/>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72" name="Picture 71">
              <a:extLst>
                <a:ext uri="{FF2B5EF4-FFF2-40B4-BE49-F238E27FC236}">
                  <a16:creationId xmlns:a16="http://schemas.microsoft.com/office/drawing/2014/main" id="{B7749188-A3F8-F44B-869A-541EF3C1CC12}"/>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1" name="Group 80">
            <a:extLst>
              <a:ext uri="{FF2B5EF4-FFF2-40B4-BE49-F238E27FC236}">
                <a16:creationId xmlns:a16="http://schemas.microsoft.com/office/drawing/2014/main" id="{60C5F752-8196-A24C-937A-19FF2294306B}"/>
              </a:ext>
            </a:extLst>
          </p:cNvPr>
          <p:cNvGrpSpPr/>
          <p:nvPr/>
        </p:nvGrpSpPr>
        <p:grpSpPr>
          <a:xfrm>
            <a:off x="3414298" y="3920540"/>
            <a:ext cx="2339187" cy="2037030"/>
            <a:chOff x="775795" y="1403287"/>
            <a:chExt cx="3648250" cy="3063024"/>
          </a:xfrm>
        </p:grpSpPr>
        <p:pic>
          <p:nvPicPr>
            <p:cNvPr id="82" name="Picture 81">
              <a:extLst>
                <a:ext uri="{FF2B5EF4-FFF2-40B4-BE49-F238E27FC236}">
                  <a16:creationId xmlns:a16="http://schemas.microsoft.com/office/drawing/2014/main" id="{EBB817A7-1537-4048-9555-ED0340D6AC18}"/>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3" name="Cloud Callout 82">
              <a:extLst>
                <a:ext uri="{FF2B5EF4-FFF2-40B4-BE49-F238E27FC236}">
                  <a16:creationId xmlns:a16="http://schemas.microsoft.com/office/drawing/2014/main" id="{F6B1F1CC-3272-2240-A34E-8F1CEC0C7B47}"/>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2F0C1170-0E56-8241-ABE0-52C3845F62DD}"/>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85" name="Picture 84">
              <a:extLst>
                <a:ext uri="{FF2B5EF4-FFF2-40B4-BE49-F238E27FC236}">
                  <a16:creationId xmlns:a16="http://schemas.microsoft.com/office/drawing/2014/main" id="{7D066134-50BF-D240-8A8A-FDCF848ABF48}"/>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86" name="Picture 85">
              <a:extLst>
                <a:ext uri="{FF2B5EF4-FFF2-40B4-BE49-F238E27FC236}">
                  <a16:creationId xmlns:a16="http://schemas.microsoft.com/office/drawing/2014/main" id="{CA9B5355-C928-E74E-9BD4-5E37EDD8A3FC}"/>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7" name="Group 86">
            <a:extLst>
              <a:ext uri="{FF2B5EF4-FFF2-40B4-BE49-F238E27FC236}">
                <a16:creationId xmlns:a16="http://schemas.microsoft.com/office/drawing/2014/main" id="{7631623F-E936-8B45-B810-E61276EFB09E}"/>
              </a:ext>
            </a:extLst>
          </p:cNvPr>
          <p:cNvGrpSpPr/>
          <p:nvPr/>
        </p:nvGrpSpPr>
        <p:grpSpPr>
          <a:xfrm>
            <a:off x="6480726" y="3920540"/>
            <a:ext cx="2339187" cy="2037030"/>
            <a:chOff x="775795" y="1403287"/>
            <a:chExt cx="3648250" cy="3063024"/>
          </a:xfrm>
        </p:grpSpPr>
        <p:pic>
          <p:nvPicPr>
            <p:cNvPr id="88" name="Picture 87">
              <a:extLst>
                <a:ext uri="{FF2B5EF4-FFF2-40B4-BE49-F238E27FC236}">
                  <a16:creationId xmlns:a16="http://schemas.microsoft.com/office/drawing/2014/main" id="{679129C6-85A0-D346-B492-A9D281E70D46}"/>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9" name="Cloud Callout 88">
              <a:extLst>
                <a:ext uri="{FF2B5EF4-FFF2-40B4-BE49-F238E27FC236}">
                  <a16:creationId xmlns:a16="http://schemas.microsoft.com/office/drawing/2014/main" id="{62970C74-B7E2-004A-B7A1-E02FBC6E0E0B}"/>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4F82DB1D-01DF-A040-BC8A-DAB6B9DDD63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91" name="Picture 90">
              <a:extLst>
                <a:ext uri="{FF2B5EF4-FFF2-40B4-BE49-F238E27FC236}">
                  <a16:creationId xmlns:a16="http://schemas.microsoft.com/office/drawing/2014/main" id="{7A29F5F5-F591-E243-B6C6-47FDA10AC7A3}"/>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92" name="Picture 91">
              <a:extLst>
                <a:ext uri="{FF2B5EF4-FFF2-40B4-BE49-F238E27FC236}">
                  <a16:creationId xmlns:a16="http://schemas.microsoft.com/office/drawing/2014/main" id="{4625EBD2-2B04-3C45-85C8-82C7D1B6A33C}"/>
                </a:ext>
              </a:extLst>
            </p:cNvPr>
            <p:cNvPicPr>
              <a:picLocks noChangeAspect="1"/>
            </p:cNvPicPr>
            <p:nvPr/>
          </p:nvPicPr>
          <p:blipFill rotWithShape="1">
            <a:blip r:embed="rId6"/>
            <a:srcRect r="50000"/>
            <a:stretch/>
          </p:blipFill>
          <p:spPr>
            <a:xfrm>
              <a:off x="3752629" y="1680826"/>
              <a:ext cx="363844" cy="807665"/>
            </a:xfrm>
            <a:prstGeom prst="rect">
              <a:avLst/>
            </a:prstGeom>
          </p:spPr>
        </p:pic>
      </p:grpSp>
      <p:sp>
        <p:nvSpPr>
          <p:cNvPr id="41" name="Equal 40">
            <a:extLst>
              <a:ext uri="{FF2B5EF4-FFF2-40B4-BE49-F238E27FC236}">
                <a16:creationId xmlns:a16="http://schemas.microsoft.com/office/drawing/2014/main" id="{B770B082-9C77-3C45-87F5-3C6E8A4A4C19}"/>
              </a:ext>
            </a:extLst>
          </p:cNvPr>
          <p:cNvSpPr/>
          <p:nvPr/>
        </p:nvSpPr>
        <p:spPr>
          <a:xfrm>
            <a:off x="3675133" y="2971280"/>
            <a:ext cx="1524000" cy="966952"/>
          </a:xfrm>
          <a:prstGeom prst="mathEqual">
            <a:avLst/>
          </a:prstGeom>
          <a:solidFill>
            <a:srgbClr val="FFE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1E30E104-BEBC-2E44-AF7A-90EDEA3FB9BE}"/>
              </a:ext>
            </a:extLst>
          </p:cNvPr>
          <p:cNvSpPr/>
          <p:nvPr/>
        </p:nvSpPr>
        <p:spPr>
          <a:xfrm>
            <a:off x="3908732" y="2307467"/>
            <a:ext cx="1005403" cy="2215991"/>
          </a:xfrm>
          <a:prstGeom prst="rect">
            <a:avLst/>
          </a:prstGeom>
          <a:noFill/>
        </p:spPr>
        <p:txBody>
          <a:bodyPr wrap="none" lIns="91440" tIns="45720" rIns="91440" bIns="45720">
            <a:spAutoFit/>
          </a:bodyPr>
          <a:lstStyle/>
          <a:p>
            <a:pPr algn="ctr"/>
            <a:r>
              <a:rPr lang="en-US" sz="13800" b="1" cap="none" spc="0" dirty="0">
                <a:ln w="28575">
                  <a:solidFill>
                    <a:schemeClr val="tx1"/>
                  </a:solidFill>
                  <a:prstDash val="solid"/>
                </a:ln>
                <a:solidFill>
                  <a:srgbClr val="FF0000"/>
                </a:solidFill>
                <a:effectLst>
                  <a:outerShdw blurRad="41275" dist="20320" dir="1800000" algn="tl" rotWithShape="0">
                    <a:srgbClr val="000000">
                      <a:alpha val="40000"/>
                    </a:srgbClr>
                  </a:outerShdw>
                </a:effectLst>
              </a:rPr>
              <a:t>?</a:t>
            </a:r>
          </a:p>
        </p:txBody>
      </p:sp>
      <p:sp>
        <p:nvSpPr>
          <p:cNvPr id="3" name="Rectangle 2">
            <a:extLst>
              <a:ext uri="{FF2B5EF4-FFF2-40B4-BE49-F238E27FC236}">
                <a16:creationId xmlns:a16="http://schemas.microsoft.com/office/drawing/2014/main" id="{895549C3-94AC-C24F-ADE2-F1C8B1ED7D0B}"/>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Tree>
    <p:extLst>
      <p:ext uri="{BB962C8B-B14F-4D97-AF65-F5344CB8AC3E}">
        <p14:creationId xmlns:p14="http://schemas.microsoft.com/office/powerpoint/2010/main" val="41075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1" grpId="0"/>
      <p:bldP spid="64" grpId="0"/>
      <p:bldP spid="41" grpId="0" animBg="1"/>
      <p:bldP spid="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a:extLst>
              <a:ext uri="{FF2B5EF4-FFF2-40B4-BE49-F238E27FC236}">
                <a16:creationId xmlns:a16="http://schemas.microsoft.com/office/drawing/2014/main" id="{A6EDCD5F-144E-6147-B127-C8722DA06841}"/>
              </a:ext>
            </a:extLst>
          </p:cNvPr>
          <p:cNvSpPr/>
          <p:nvPr/>
        </p:nvSpPr>
        <p:spPr>
          <a:xfrm>
            <a:off x="786174" y="1651121"/>
            <a:ext cx="7548166" cy="361403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3200" b="1" dirty="0">
                <a:solidFill>
                  <a:schemeClr val="bg1"/>
                </a:solidFill>
              </a:rPr>
              <a:t> Is there stability in state measures across time?</a:t>
            </a:r>
          </a:p>
          <a:p>
            <a:pPr marL="342900" indent="-342900">
              <a:buAutoNum type="arabicPeriod"/>
            </a:pPr>
            <a:r>
              <a:rPr lang="en-US" sz="3200" b="1" dirty="0">
                <a:solidFill>
                  <a:schemeClr val="bg1"/>
                </a:solidFill>
              </a:rPr>
              <a:t> Are there individual differences in change of state measures?</a:t>
            </a:r>
          </a:p>
          <a:p>
            <a:pPr marL="342900" indent="-342900">
              <a:buAutoNum type="arabicPeriod"/>
            </a:pPr>
            <a:r>
              <a:rPr lang="en-US" sz="3200" b="1" dirty="0">
                <a:solidFill>
                  <a:schemeClr val="bg1"/>
                </a:solidFill>
              </a:rPr>
              <a:t> Are state and trait change associated with one another?</a:t>
            </a:r>
          </a:p>
        </p:txBody>
      </p:sp>
      <p:sp>
        <p:nvSpPr>
          <p:cNvPr id="44" name="Rectangle 43">
            <a:extLst>
              <a:ext uri="{FF2B5EF4-FFF2-40B4-BE49-F238E27FC236}">
                <a16:creationId xmlns:a16="http://schemas.microsoft.com/office/drawing/2014/main" id="{4EC7294F-D707-FF48-A7BE-2D5A5E13E914}"/>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
        <p:nvSpPr>
          <p:cNvPr id="4" name="Rectangle 3">
            <a:extLst>
              <a:ext uri="{FF2B5EF4-FFF2-40B4-BE49-F238E27FC236}">
                <a16:creationId xmlns:a16="http://schemas.microsoft.com/office/drawing/2014/main" id="{41756AC5-1051-A04A-ADF6-DF705EB0472B}"/>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09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7" name="Straight Arrow Connector 56">
            <a:extLst>
              <a:ext uri="{FF2B5EF4-FFF2-40B4-BE49-F238E27FC236}">
                <a16:creationId xmlns:a16="http://schemas.microsoft.com/office/drawing/2014/main" id="{2B342364-C8E3-B446-A0E4-55308F6DA89B}"/>
              </a:ext>
            </a:extLst>
          </p:cNvPr>
          <p:cNvCxnSpPr/>
          <p:nvPr/>
        </p:nvCxnSpPr>
        <p:spPr>
          <a:xfrm>
            <a:off x="5887330"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391A751-A6FE-E346-9779-4CE499BDA850}"/>
              </a:ext>
            </a:extLst>
          </p:cNvPr>
          <p:cNvCxnSpPr/>
          <p:nvPr/>
        </p:nvCxnSpPr>
        <p:spPr>
          <a:xfrm>
            <a:off x="2748676"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0E71521-622A-9441-ADE9-6A5D05A65D01}"/>
              </a:ext>
            </a:extLst>
          </p:cNvPr>
          <p:cNvSpPr/>
          <p:nvPr/>
        </p:nvSpPr>
        <p:spPr>
          <a:xfrm>
            <a:off x="489537" y="650899"/>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State</a:t>
            </a:r>
          </a:p>
        </p:txBody>
      </p:sp>
      <p:sp>
        <p:nvSpPr>
          <p:cNvPr id="63" name="Rectangle 62">
            <a:extLst>
              <a:ext uri="{FF2B5EF4-FFF2-40B4-BE49-F238E27FC236}">
                <a16:creationId xmlns:a16="http://schemas.microsoft.com/office/drawing/2014/main" id="{880B5512-7ECB-4E47-B4E4-987059A2F59B}"/>
              </a:ext>
            </a:extLst>
          </p:cNvPr>
          <p:cNvSpPr/>
          <p:nvPr/>
        </p:nvSpPr>
        <p:spPr>
          <a:xfrm>
            <a:off x="4668899" y="645772"/>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Behaviors</a:t>
            </a:r>
          </a:p>
        </p:txBody>
      </p:sp>
      <p:grpSp>
        <p:nvGrpSpPr>
          <p:cNvPr id="55" name="Group 54">
            <a:extLst>
              <a:ext uri="{FF2B5EF4-FFF2-40B4-BE49-F238E27FC236}">
                <a16:creationId xmlns:a16="http://schemas.microsoft.com/office/drawing/2014/main" id="{9AB00075-F16E-1342-ABE7-4C4250F07BE0}"/>
              </a:ext>
            </a:extLst>
          </p:cNvPr>
          <p:cNvGrpSpPr/>
          <p:nvPr/>
        </p:nvGrpSpPr>
        <p:grpSpPr>
          <a:xfrm>
            <a:off x="3312841" y="1548812"/>
            <a:ext cx="2473003" cy="1075645"/>
            <a:chOff x="4825395" y="469348"/>
            <a:chExt cx="3856953" cy="1617416"/>
          </a:xfrm>
        </p:grpSpPr>
        <p:pic>
          <p:nvPicPr>
            <p:cNvPr id="56" name="Picture 55">
              <a:extLst>
                <a:ext uri="{FF2B5EF4-FFF2-40B4-BE49-F238E27FC236}">
                  <a16:creationId xmlns:a16="http://schemas.microsoft.com/office/drawing/2014/main" id="{6B34D8E1-AE61-494C-B436-56911FFBFA9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65" name="Picture 64">
              <a:extLst>
                <a:ext uri="{FF2B5EF4-FFF2-40B4-BE49-F238E27FC236}">
                  <a16:creationId xmlns:a16="http://schemas.microsoft.com/office/drawing/2014/main" id="{157A4768-1B8F-F246-A9DE-E4A4CDE9603A}"/>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66" name="Picture 65">
              <a:extLst>
                <a:ext uri="{FF2B5EF4-FFF2-40B4-BE49-F238E27FC236}">
                  <a16:creationId xmlns:a16="http://schemas.microsoft.com/office/drawing/2014/main" id="{94176606-894D-1A4D-B6C7-DA091AF75848}"/>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3" name="Group 72">
            <a:extLst>
              <a:ext uri="{FF2B5EF4-FFF2-40B4-BE49-F238E27FC236}">
                <a16:creationId xmlns:a16="http://schemas.microsoft.com/office/drawing/2014/main" id="{C436A63A-F974-9342-A346-227CBE445BFB}"/>
              </a:ext>
            </a:extLst>
          </p:cNvPr>
          <p:cNvGrpSpPr/>
          <p:nvPr/>
        </p:nvGrpSpPr>
        <p:grpSpPr>
          <a:xfrm>
            <a:off x="174187" y="1575709"/>
            <a:ext cx="2473003" cy="1075645"/>
            <a:chOff x="4825395" y="469348"/>
            <a:chExt cx="3856953" cy="1617416"/>
          </a:xfrm>
        </p:grpSpPr>
        <p:pic>
          <p:nvPicPr>
            <p:cNvPr id="74" name="Picture 73">
              <a:extLst>
                <a:ext uri="{FF2B5EF4-FFF2-40B4-BE49-F238E27FC236}">
                  <a16:creationId xmlns:a16="http://schemas.microsoft.com/office/drawing/2014/main" id="{AFCB1D9A-B87D-B346-B53A-3256365D5AE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5" name="Picture 74">
              <a:extLst>
                <a:ext uri="{FF2B5EF4-FFF2-40B4-BE49-F238E27FC236}">
                  <a16:creationId xmlns:a16="http://schemas.microsoft.com/office/drawing/2014/main" id="{C7843DF6-70ED-5243-9DE0-023D4DA59787}"/>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76" name="Picture 75">
              <a:extLst>
                <a:ext uri="{FF2B5EF4-FFF2-40B4-BE49-F238E27FC236}">
                  <a16:creationId xmlns:a16="http://schemas.microsoft.com/office/drawing/2014/main" id="{F1ACCF6C-DE92-D145-B66D-B9BCE1F3734D}"/>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7" name="Group 76">
            <a:extLst>
              <a:ext uri="{FF2B5EF4-FFF2-40B4-BE49-F238E27FC236}">
                <a16:creationId xmlns:a16="http://schemas.microsoft.com/office/drawing/2014/main" id="{60EF3EA6-ED5F-E049-A5D9-FDD5EE04C13E}"/>
              </a:ext>
            </a:extLst>
          </p:cNvPr>
          <p:cNvGrpSpPr/>
          <p:nvPr/>
        </p:nvGrpSpPr>
        <p:grpSpPr>
          <a:xfrm>
            <a:off x="6507688" y="1548811"/>
            <a:ext cx="2473003" cy="1075645"/>
            <a:chOff x="4825395" y="469348"/>
            <a:chExt cx="3856953" cy="1617416"/>
          </a:xfrm>
        </p:grpSpPr>
        <p:pic>
          <p:nvPicPr>
            <p:cNvPr id="78" name="Picture 77">
              <a:extLst>
                <a:ext uri="{FF2B5EF4-FFF2-40B4-BE49-F238E27FC236}">
                  <a16:creationId xmlns:a16="http://schemas.microsoft.com/office/drawing/2014/main" id="{F4D6E6B6-1284-EA43-B7BB-E22F1D5F8F1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9" name="Picture 78">
              <a:extLst>
                <a:ext uri="{FF2B5EF4-FFF2-40B4-BE49-F238E27FC236}">
                  <a16:creationId xmlns:a16="http://schemas.microsoft.com/office/drawing/2014/main" id="{C6DB9B24-8BE1-CE43-B8C3-D11D6CAC92ED}"/>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80" name="Picture 79">
              <a:extLst>
                <a:ext uri="{FF2B5EF4-FFF2-40B4-BE49-F238E27FC236}">
                  <a16:creationId xmlns:a16="http://schemas.microsoft.com/office/drawing/2014/main" id="{78F254FC-D7B1-174B-A0C2-E9F04A57C3F7}"/>
                </a:ext>
              </a:extLst>
            </p:cNvPr>
            <p:cNvPicPr>
              <a:picLocks noChangeAspect="1"/>
            </p:cNvPicPr>
            <p:nvPr/>
          </p:nvPicPr>
          <p:blipFill rotWithShape="1">
            <a:blip r:embed="rId6"/>
            <a:srcRect r="50000"/>
            <a:stretch/>
          </p:blipFill>
          <p:spPr>
            <a:xfrm>
              <a:off x="7895110" y="469348"/>
              <a:ext cx="787238" cy="1617416"/>
            </a:xfrm>
            <a:prstGeom prst="rect">
              <a:avLst/>
            </a:prstGeom>
          </p:spPr>
        </p:pic>
      </p:grpSp>
      <p:cxnSp>
        <p:nvCxnSpPr>
          <p:cNvPr id="58" name="Straight Arrow Connector 57">
            <a:extLst>
              <a:ext uri="{FF2B5EF4-FFF2-40B4-BE49-F238E27FC236}">
                <a16:creationId xmlns:a16="http://schemas.microsoft.com/office/drawing/2014/main" id="{5625CD9D-75F9-CF49-9153-B4980BD1C13D}"/>
              </a:ext>
            </a:extLst>
          </p:cNvPr>
          <p:cNvCxnSpPr/>
          <p:nvPr/>
        </p:nvCxnSpPr>
        <p:spPr>
          <a:xfrm>
            <a:off x="2949892"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AB5706F-ECC1-774D-8798-522513E35928}"/>
              </a:ext>
            </a:extLst>
          </p:cNvPr>
          <p:cNvCxnSpPr/>
          <p:nvPr/>
        </p:nvCxnSpPr>
        <p:spPr>
          <a:xfrm>
            <a:off x="6088546"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5468F8A-A4DD-F04A-88E3-EAFD3779AB15}"/>
              </a:ext>
            </a:extLst>
          </p:cNvPr>
          <p:cNvSpPr/>
          <p:nvPr/>
        </p:nvSpPr>
        <p:spPr>
          <a:xfrm>
            <a:off x="315356" y="597541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64" name="Rectangle 63">
            <a:extLst>
              <a:ext uri="{FF2B5EF4-FFF2-40B4-BE49-F238E27FC236}">
                <a16:creationId xmlns:a16="http://schemas.microsoft.com/office/drawing/2014/main" id="{D04C21FA-6910-D542-A741-F1F2925969AD}"/>
              </a:ext>
            </a:extLst>
          </p:cNvPr>
          <p:cNvSpPr/>
          <p:nvPr/>
        </p:nvSpPr>
        <p:spPr>
          <a:xfrm>
            <a:off x="4309679" y="6017934"/>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grpSp>
        <p:nvGrpSpPr>
          <p:cNvPr id="67" name="Group 66">
            <a:extLst>
              <a:ext uri="{FF2B5EF4-FFF2-40B4-BE49-F238E27FC236}">
                <a16:creationId xmlns:a16="http://schemas.microsoft.com/office/drawing/2014/main" id="{830C4155-7341-7B4D-A215-57992513F01C}"/>
              </a:ext>
            </a:extLst>
          </p:cNvPr>
          <p:cNvGrpSpPr/>
          <p:nvPr/>
        </p:nvGrpSpPr>
        <p:grpSpPr>
          <a:xfrm>
            <a:off x="375403" y="3920540"/>
            <a:ext cx="2339187" cy="2037030"/>
            <a:chOff x="775795" y="1403287"/>
            <a:chExt cx="3648250" cy="3063024"/>
          </a:xfrm>
        </p:grpSpPr>
        <p:pic>
          <p:nvPicPr>
            <p:cNvPr id="68" name="Picture 67">
              <a:extLst>
                <a:ext uri="{FF2B5EF4-FFF2-40B4-BE49-F238E27FC236}">
                  <a16:creationId xmlns:a16="http://schemas.microsoft.com/office/drawing/2014/main" id="{8A39C90F-2537-454A-AD81-CD406F13D2DE}"/>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69" name="Cloud Callout 68">
              <a:extLst>
                <a:ext uri="{FF2B5EF4-FFF2-40B4-BE49-F238E27FC236}">
                  <a16:creationId xmlns:a16="http://schemas.microsoft.com/office/drawing/2014/main" id="{9F9D3E04-4821-8F4B-AFC3-62187DD9074D}"/>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28AA8B2-2B86-EB49-8CD3-A62E9AAB824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71" name="Picture 70">
              <a:extLst>
                <a:ext uri="{FF2B5EF4-FFF2-40B4-BE49-F238E27FC236}">
                  <a16:creationId xmlns:a16="http://schemas.microsoft.com/office/drawing/2014/main" id="{5AE6A167-7143-0549-9EE0-3B7364DB499F}"/>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72" name="Picture 71">
              <a:extLst>
                <a:ext uri="{FF2B5EF4-FFF2-40B4-BE49-F238E27FC236}">
                  <a16:creationId xmlns:a16="http://schemas.microsoft.com/office/drawing/2014/main" id="{B7749188-A3F8-F44B-869A-541EF3C1CC12}"/>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1" name="Group 80">
            <a:extLst>
              <a:ext uri="{FF2B5EF4-FFF2-40B4-BE49-F238E27FC236}">
                <a16:creationId xmlns:a16="http://schemas.microsoft.com/office/drawing/2014/main" id="{60C5F752-8196-A24C-937A-19FF2294306B}"/>
              </a:ext>
            </a:extLst>
          </p:cNvPr>
          <p:cNvGrpSpPr/>
          <p:nvPr/>
        </p:nvGrpSpPr>
        <p:grpSpPr>
          <a:xfrm>
            <a:off x="3414298" y="3920540"/>
            <a:ext cx="2339187" cy="2037030"/>
            <a:chOff x="775795" y="1403287"/>
            <a:chExt cx="3648250" cy="3063024"/>
          </a:xfrm>
        </p:grpSpPr>
        <p:pic>
          <p:nvPicPr>
            <p:cNvPr id="82" name="Picture 81">
              <a:extLst>
                <a:ext uri="{FF2B5EF4-FFF2-40B4-BE49-F238E27FC236}">
                  <a16:creationId xmlns:a16="http://schemas.microsoft.com/office/drawing/2014/main" id="{EBB817A7-1537-4048-9555-ED0340D6AC18}"/>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3" name="Cloud Callout 82">
              <a:extLst>
                <a:ext uri="{FF2B5EF4-FFF2-40B4-BE49-F238E27FC236}">
                  <a16:creationId xmlns:a16="http://schemas.microsoft.com/office/drawing/2014/main" id="{F6B1F1CC-3272-2240-A34E-8F1CEC0C7B47}"/>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2F0C1170-0E56-8241-ABE0-52C3845F62DD}"/>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85" name="Picture 84">
              <a:extLst>
                <a:ext uri="{FF2B5EF4-FFF2-40B4-BE49-F238E27FC236}">
                  <a16:creationId xmlns:a16="http://schemas.microsoft.com/office/drawing/2014/main" id="{7D066134-50BF-D240-8A8A-FDCF848ABF48}"/>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86" name="Picture 85">
              <a:extLst>
                <a:ext uri="{FF2B5EF4-FFF2-40B4-BE49-F238E27FC236}">
                  <a16:creationId xmlns:a16="http://schemas.microsoft.com/office/drawing/2014/main" id="{CA9B5355-C928-E74E-9BD4-5E37EDD8A3FC}"/>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7" name="Group 86">
            <a:extLst>
              <a:ext uri="{FF2B5EF4-FFF2-40B4-BE49-F238E27FC236}">
                <a16:creationId xmlns:a16="http://schemas.microsoft.com/office/drawing/2014/main" id="{7631623F-E936-8B45-B810-E61276EFB09E}"/>
              </a:ext>
            </a:extLst>
          </p:cNvPr>
          <p:cNvGrpSpPr/>
          <p:nvPr/>
        </p:nvGrpSpPr>
        <p:grpSpPr>
          <a:xfrm>
            <a:off x="6480726" y="3920540"/>
            <a:ext cx="2339187" cy="2037030"/>
            <a:chOff x="775795" y="1403287"/>
            <a:chExt cx="3648250" cy="3063024"/>
          </a:xfrm>
        </p:grpSpPr>
        <p:pic>
          <p:nvPicPr>
            <p:cNvPr id="88" name="Picture 87">
              <a:extLst>
                <a:ext uri="{FF2B5EF4-FFF2-40B4-BE49-F238E27FC236}">
                  <a16:creationId xmlns:a16="http://schemas.microsoft.com/office/drawing/2014/main" id="{679129C6-85A0-D346-B492-A9D281E70D46}"/>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9" name="Cloud Callout 88">
              <a:extLst>
                <a:ext uri="{FF2B5EF4-FFF2-40B4-BE49-F238E27FC236}">
                  <a16:creationId xmlns:a16="http://schemas.microsoft.com/office/drawing/2014/main" id="{62970C74-B7E2-004A-B7A1-E02FBC6E0E0B}"/>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4F82DB1D-01DF-A040-BC8A-DAB6B9DDD63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91" name="Picture 90">
              <a:extLst>
                <a:ext uri="{FF2B5EF4-FFF2-40B4-BE49-F238E27FC236}">
                  <a16:creationId xmlns:a16="http://schemas.microsoft.com/office/drawing/2014/main" id="{7A29F5F5-F591-E243-B6C6-47FDA10AC7A3}"/>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92" name="Picture 91">
              <a:extLst>
                <a:ext uri="{FF2B5EF4-FFF2-40B4-BE49-F238E27FC236}">
                  <a16:creationId xmlns:a16="http://schemas.microsoft.com/office/drawing/2014/main" id="{4625EBD2-2B04-3C45-85C8-82C7D1B6A33C}"/>
                </a:ext>
              </a:extLst>
            </p:cNvPr>
            <p:cNvPicPr>
              <a:picLocks noChangeAspect="1"/>
            </p:cNvPicPr>
            <p:nvPr/>
          </p:nvPicPr>
          <p:blipFill rotWithShape="1">
            <a:blip r:embed="rId6"/>
            <a:srcRect r="50000"/>
            <a:stretch/>
          </p:blipFill>
          <p:spPr>
            <a:xfrm>
              <a:off x="3752629" y="1680826"/>
              <a:ext cx="363844" cy="807665"/>
            </a:xfrm>
            <a:prstGeom prst="rect">
              <a:avLst/>
            </a:prstGeom>
          </p:spPr>
        </p:pic>
      </p:grpSp>
      <p:sp>
        <p:nvSpPr>
          <p:cNvPr id="41" name="Equal 40">
            <a:extLst>
              <a:ext uri="{FF2B5EF4-FFF2-40B4-BE49-F238E27FC236}">
                <a16:creationId xmlns:a16="http://schemas.microsoft.com/office/drawing/2014/main" id="{B770B082-9C77-3C45-87F5-3C6E8A4A4C19}"/>
              </a:ext>
            </a:extLst>
          </p:cNvPr>
          <p:cNvSpPr/>
          <p:nvPr/>
        </p:nvSpPr>
        <p:spPr>
          <a:xfrm>
            <a:off x="3675133" y="2971280"/>
            <a:ext cx="1524000" cy="966952"/>
          </a:xfrm>
          <a:prstGeom prst="mathEqual">
            <a:avLst/>
          </a:prstGeom>
          <a:solidFill>
            <a:srgbClr val="FFE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1E30E104-BEBC-2E44-AF7A-90EDEA3FB9BE}"/>
              </a:ext>
            </a:extLst>
          </p:cNvPr>
          <p:cNvSpPr/>
          <p:nvPr/>
        </p:nvSpPr>
        <p:spPr>
          <a:xfrm>
            <a:off x="3908732" y="2307467"/>
            <a:ext cx="1005403" cy="2215991"/>
          </a:xfrm>
          <a:prstGeom prst="rect">
            <a:avLst/>
          </a:prstGeom>
          <a:noFill/>
        </p:spPr>
        <p:txBody>
          <a:bodyPr wrap="none" lIns="91440" tIns="45720" rIns="91440" bIns="45720">
            <a:spAutoFit/>
          </a:bodyPr>
          <a:lstStyle/>
          <a:p>
            <a:pPr algn="ctr"/>
            <a:r>
              <a:rPr lang="en-US" sz="13800" b="1" cap="none" spc="0" dirty="0">
                <a:ln w="28575">
                  <a:solidFill>
                    <a:schemeClr val="tx1"/>
                  </a:solidFill>
                  <a:prstDash val="solid"/>
                </a:ln>
                <a:solidFill>
                  <a:srgbClr val="FF0000"/>
                </a:solidFill>
                <a:effectLst>
                  <a:outerShdw blurRad="41275" dist="20320" dir="1800000" algn="tl" rotWithShape="0">
                    <a:srgbClr val="000000">
                      <a:alpha val="40000"/>
                    </a:srgbClr>
                  </a:outerShdw>
                </a:effectLst>
              </a:rPr>
              <a:t>?</a:t>
            </a:r>
          </a:p>
        </p:txBody>
      </p:sp>
      <p:sp>
        <p:nvSpPr>
          <p:cNvPr id="3" name="Rectangle 2">
            <a:extLst>
              <a:ext uri="{FF2B5EF4-FFF2-40B4-BE49-F238E27FC236}">
                <a16:creationId xmlns:a16="http://schemas.microsoft.com/office/drawing/2014/main" id="{895549C3-94AC-C24F-ADE2-F1C8B1ED7D0B}"/>
              </a:ext>
            </a:extLst>
          </p:cNvPr>
          <p:cNvSpPr/>
          <p:nvPr/>
        </p:nvSpPr>
        <p:spPr>
          <a:xfrm>
            <a:off x="894079" y="-22992"/>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
        <p:nvSpPr>
          <p:cNvPr id="43" name="Rounded Rectangle 42">
            <a:extLst>
              <a:ext uri="{FF2B5EF4-FFF2-40B4-BE49-F238E27FC236}">
                <a16:creationId xmlns:a16="http://schemas.microsoft.com/office/drawing/2014/main" id="{A6EDCD5F-144E-6147-B127-C8722DA06841}"/>
              </a:ext>
            </a:extLst>
          </p:cNvPr>
          <p:cNvSpPr/>
          <p:nvPr/>
        </p:nvSpPr>
        <p:spPr>
          <a:xfrm>
            <a:off x="760169" y="1687568"/>
            <a:ext cx="7548166" cy="361403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3200" b="1" dirty="0">
                <a:solidFill>
                  <a:schemeClr val="bg1"/>
                </a:solidFill>
              </a:rPr>
              <a:t> Is there stability in state measures across time?</a:t>
            </a:r>
          </a:p>
          <a:p>
            <a:pPr marL="342900" indent="-342900">
              <a:buAutoNum type="arabicPeriod"/>
            </a:pPr>
            <a:r>
              <a:rPr lang="en-US" sz="3200" b="1" dirty="0">
                <a:solidFill>
                  <a:schemeClr val="bg1"/>
                </a:solidFill>
              </a:rPr>
              <a:t> Are there individual differences in change of state and trait measures?</a:t>
            </a:r>
          </a:p>
          <a:p>
            <a:pPr marL="342900" indent="-342900">
              <a:buAutoNum type="arabicPeriod"/>
            </a:pPr>
            <a:r>
              <a:rPr lang="en-US" sz="3200" b="1" dirty="0">
                <a:solidFill>
                  <a:schemeClr val="bg1"/>
                </a:solidFill>
              </a:rPr>
              <a:t> Are state and trait change associated with one another?</a:t>
            </a:r>
          </a:p>
        </p:txBody>
      </p:sp>
    </p:spTree>
    <p:extLst>
      <p:ext uri="{BB962C8B-B14F-4D97-AF65-F5344CB8AC3E}">
        <p14:creationId xmlns:p14="http://schemas.microsoft.com/office/powerpoint/2010/main" val="3998196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DBAB08B-10CB-F44E-B939-45B0601AAAA0}"/>
              </a:ext>
            </a:extLst>
          </p:cNvPr>
          <p:cNvSpPr/>
          <p:nvPr/>
        </p:nvSpPr>
        <p:spPr>
          <a:xfrm>
            <a:off x="2523575" y="2115975"/>
            <a:ext cx="955964" cy="955964"/>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I</a:t>
            </a:r>
            <a:r>
              <a:rPr lang="en-US" sz="2800" b="1" baseline="-25000" dirty="0">
                <a:solidFill>
                  <a:schemeClr val="bg1"/>
                </a:solidFill>
              </a:rPr>
              <a:t>TE</a:t>
            </a:r>
            <a:endParaRPr lang="en-US" sz="2800" b="1" dirty="0">
              <a:solidFill>
                <a:schemeClr val="bg1"/>
              </a:solidFill>
            </a:endParaRPr>
          </a:p>
        </p:txBody>
      </p:sp>
      <p:sp>
        <p:nvSpPr>
          <p:cNvPr id="9" name="Oval 8">
            <a:extLst>
              <a:ext uri="{FF2B5EF4-FFF2-40B4-BE49-F238E27FC236}">
                <a16:creationId xmlns:a16="http://schemas.microsoft.com/office/drawing/2014/main" id="{CC8102BE-A607-F347-BFCF-5C7F5D703BB1}"/>
              </a:ext>
            </a:extLst>
          </p:cNvPr>
          <p:cNvSpPr/>
          <p:nvPr/>
        </p:nvSpPr>
        <p:spPr>
          <a:xfrm>
            <a:off x="5529150" y="2115975"/>
            <a:ext cx="955964" cy="955964"/>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1"/>
                </a:solidFill>
              </a:rPr>
              <a:t>S</a:t>
            </a:r>
            <a:r>
              <a:rPr lang="en-US" sz="2800" b="1" baseline="-25000">
                <a:solidFill>
                  <a:schemeClr val="bg1"/>
                </a:solidFill>
              </a:rPr>
              <a:t>TE</a:t>
            </a:r>
            <a:endParaRPr lang="en-US" sz="2800" b="1" dirty="0">
              <a:solidFill>
                <a:schemeClr val="bg1"/>
              </a:solidFill>
            </a:endParaRPr>
          </a:p>
        </p:txBody>
      </p:sp>
      <p:sp>
        <p:nvSpPr>
          <p:cNvPr id="10" name="Oval 9">
            <a:extLst>
              <a:ext uri="{FF2B5EF4-FFF2-40B4-BE49-F238E27FC236}">
                <a16:creationId xmlns:a16="http://schemas.microsoft.com/office/drawing/2014/main" id="{54619698-4210-D34C-99B6-080CC2B81753}"/>
              </a:ext>
            </a:extLst>
          </p:cNvPr>
          <p:cNvSpPr/>
          <p:nvPr/>
        </p:nvSpPr>
        <p:spPr>
          <a:xfrm>
            <a:off x="2502698" y="3757222"/>
            <a:ext cx="955964" cy="955964"/>
          </a:xfrm>
          <a:prstGeom prst="ellipse">
            <a:avLst/>
          </a:prstGeom>
          <a:solidFill>
            <a:srgbClr val="073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1"/>
                </a:solidFill>
              </a:rPr>
              <a:t>I</a:t>
            </a:r>
            <a:r>
              <a:rPr lang="en-US" sz="2800" b="1" baseline="-25000">
                <a:solidFill>
                  <a:schemeClr val="bg1"/>
                </a:solidFill>
              </a:rPr>
              <a:t>SE</a:t>
            </a:r>
            <a:endParaRPr lang="en-US" sz="2800" b="1" dirty="0">
              <a:solidFill>
                <a:schemeClr val="bg1"/>
              </a:solidFill>
            </a:endParaRPr>
          </a:p>
        </p:txBody>
      </p:sp>
      <p:sp>
        <p:nvSpPr>
          <p:cNvPr id="11" name="Oval 10">
            <a:extLst>
              <a:ext uri="{FF2B5EF4-FFF2-40B4-BE49-F238E27FC236}">
                <a16:creationId xmlns:a16="http://schemas.microsoft.com/office/drawing/2014/main" id="{B3039726-427E-DD43-B092-C4EE3370BB23}"/>
              </a:ext>
            </a:extLst>
          </p:cNvPr>
          <p:cNvSpPr/>
          <p:nvPr/>
        </p:nvSpPr>
        <p:spPr>
          <a:xfrm>
            <a:off x="5508273" y="3757222"/>
            <a:ext cx="955964" cy="955964"/>
          </a:xfrm>
          <a:prstGeom prst="ellipse">
            <a:avLst/>
          </a:prstGeom>
          <a:solidFill>
            <a:srgbClr val="073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1"/>
                </a:solidFill>
              </a:rPr>
              <a:t>S</a:t>
            </a:r>
            <a:r>
              <a:rPr lang="en-US" sz="2800" b="1" baseline="-25000">
                <a:solidFill>
                  <a:schemeClr val="bg1"/>
                </a:solidFill>
              </a:rPr>
              <a:t>SE</a:t>
            </a:r>
            <a:endParaRPr lang="en-US" sz="2800" b="1" dirty="0">
              <a:solidFill>
                <a:schemeClr val="bg1"/>
              </a:solidFill>
            </a:endParaRPr>
          </a:p>
        </p:txBody>
      </p:sp>
      <p:cxnSp>
        <p:nvCxnSpPr>
          <p:cNvPr id="12" name="Straight Arrow Connector 11">
            <a:extLst>
              <a:ext uri="{FF2B5EF4-FFF2-40B4-BE49-F238E27FC236}">
                <a16:creationId xmlns:a16="http://schemas.microsoft.com/office/drawing/2014/main" id="{D1D2DED7-6C53-5D48-A8E7-35A69162BC5E}"/>
              </a:ext>
            </a:extLst>
          </p:cNvPr>
          <p:cNvCxnSpPr/>
          <p:nvPr/>
        </p:nvCxnSpPr>
        <p:spPr>
          <a:xfrm>
            <a:off x="3339541" y="2931941"/>
            <a:ext cx="2308730" cy="965279"/>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A5492F-DD93-054D-A69C-B034A8D12B3B}"/>
              </a:ext>
            </a:extLst>
          </p:cNvPr>
          <p:cNvCxnSpPr/>
          <p:nvPr/>
        </p:nvCxnSpPr>
        <p:spPr>
          <a:xfrm flipV="1">
            <a:off x="3318664" y="2931941"/>
            <a:ext cx="2350484" cy="965279"/>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C17D1369-2E49-C14A-B688-0541D12B3705}"/>
              </a:ext>
            </a:extLst>
          </p:cNvPr>
          <p:cNvCxnSpPr/>
          <p:nvPr/>
        </p:nvCxnSpPr>
        <p:spPr>
          <a:xfrm rot="5400000" flipH="1" flipV="1">
            <a:off x="4483755" y="3077636"/>
            <a:ext cx="12700" cy="192024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13D52826-B6D0-5D4C-A883-C8D77E2375EF}"/>
              </a:ext>
            </a:extLst>
          </p:cNvPr>
          <p:cNvCxnSpPr/>
          <p:nvPr/>
        </p:nvCxnSpPr>
        <p:spPr>
          <a:xfrm rot="16200000" flipH="1">
            <a:off x="4497994" y="1828037"/>
            <a:ext cx="12700" cy="192024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971D9986-CFDC-1747-AC95-CDEF1E4BE591}"/>
              </a:ext>
            </a:extLst>
          </p:cNvPr>
          <p:cNvCxnSpPr/>
          <p:nvPr/>
        </p:nvCxnSpPr>
        <p:spPr>
          <a:xfrm flipH="1">
            <a:off x="2463158" y="2593957"/>
            <a:ext cx="12700" cy="164592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78C50877-AC59-1B47-A863-D222819904CC}"/>
              </a:ext>
            </a:extLst>
          </p:cNvPr>
          <p:cNvCxnSpPr/>
          <p:nvPr/>
        </p:nvCxnSpPr>
        <p:spPr>
          <a:xfrm flipV="1">
            <a:off x="6511954" y="2593957"/>
            <a:ext cx="12700" cy="164592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A198AE4-2889-A94F-8C65-81EB08EB0C1D}"/>
              </a:ext>
            </a:extLst>
          </p:cNvPr>
          <p:cNvSpPr/>
          <p:nvPr/>
        </p:nvSpPr>
        <p:spPr>
          <a:xfrm>
            <a:off x="114910"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T1</a:t>
            </a:r>
            <a:endParaRPr lang="en-US" sz="2800" b="1" dirty="0"/>
          </a:p>
        </p:txBody>
      </p:sp>
      <p:sp>
        <p:nvSpPr>
          <p:cNvPr id="20" name="Rectangle 19">
            <a:extLst>
              <a:ext uri="{FF2B5EF4-FFF2-40B4-BE49-F238E27FC236}">
                <a16:creationId xmlns:a16="http://schemas.microsoft.com/office/drawing/2014/main" id="{0D44275C-712F-E147-A12B-09DA57AC8115}"/>
              </a:ext>
            </a:extLst>
          </p:cNvPr>
          <p:cNvSpPr/>
          <p:nvPr/>
        </p:nvSpPr>
        <p:spPr>
          <a:xfrm>
            <a:off x="1435643"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T2</a:t>
            </a:r>
            <a:endParaRPr lang="en-US" sz="2800" b="1" dirty="0"/>
          </a:p>
        </p:txBody>
      </p:sp>
      <p:sp>
        <p:nvSpPr>
          <p:cNvPr id="21" name="Rectangle 20">
            <a:extLst>
              <a:ext uri="{FF2B5EF4-FFF2-40B4-BE49-F238E27FC236}">
                <a16:creationId xmlns:a16="http://schemas.microsoft.com/office/drawing/2014/main" id="{9F4F62D5-5E67-6D40-B6F7-A50E10FCD12F}"/>
              </a:ext>
            </a:extLst>
          </p:cNvPr>
          <p:cNvSpPr/>
          <p:nvPr/>
        </p:nvSpPr>
        <p:spPr>
          <a:xfrm>
            <a:off x="2756376" y="64914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T3</a:t>
            </a:r>
            <a:endParaRPr lang="en-US" sz="2800" b="1" dirty="0"/>
          </a:p>
        </p:txBody>
      </p:sp>
      <p:sp>
        <p:nvSpPr>
          <p:cNvPr id="22" name="Rectangle 21">
            <a:extLst>
              <a:ext uri="{FF2B5EF4-FFF2-40B4-BE49-F238E27FC236}">
                <a16:creationId xmlns:a16="http://schemas.microsoft.com/office/drawing/2014/main" id="{4B744096-AE2D-8F47-88CD-837F7075BEDA}"/>
              </a:ext>
            </a:extLst>
          </p:cNvPr>
          <p:cNvSpPr/>
          <p:nvPr/>
        </p:nvSpPr>
        <p:spPr>
          <a:xfrm>
            <a:off x="4076615"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T4</a:t>
            </a:r>
            <a:endParaRPr lang="en-US" sz="2800" b="1" dirty="0"/>
          </a:p>
        </p:txBody>
      </p:sp>
      <p:sp>
        <p:nvSpPr>
          <p:cNvPr id="23" name="Rectangle 22">
            <a:extLst>
              <a:ext uri="{FF2B5EF4-FFF2-40B4-BE49-F238E27FC236}">
                <a16:creationId xmlns:a16="http://schemas.microsoft.com/office/drawing/2014/main" id="{3AAB18B3-61FA-7642-9829-5ED5F1BA4309}"/>
              </a:ext>
            </a:extLst>
          </p:cNvPr>
          <p:cNvSpPr/>
          <p:nvPr/>
        </p:nvSpPr>
        <p:spPr>
          <a:xfrm>
            <a:off x="5397843" y="64914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T5</a:t>
            </a:r>
            <a:endParaRPr lang="en-US" sz="2800" b="1" dirty="0"/>
          </a:p>
        </p:txBody>
      </p:sp>
      <p:sp>
        <p:nvSpPr>
          <p:cNvPr id="24" name="Rectangle 23">
            <a:extLst>
              <a:ext uri="{FF2B5EF4-FFF2-40B4-BE49-F238E27FC236}">
                <a16:creationId xmlns:a16="http://schemas.microsoft.com/office/drawing/2014/main" id="{739672E8-970C-5F45-8DAF-9AB490571340}"/>
              </a:ext>
            </a:extLst>
          </p:cNvPr>
          <p:cNvSpPr/>
          <p:nvPr/>
        </p:nvSpPr>
        <p:spPr>
          <a:xfrm>
            <a:off x="6717093"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T6</a:t>
            </a:r>
            <a:endParaRPr lang="en-US" sz="2800" b="1" dirty="0"/>
          </a:p>
        </p:txBody>
      </p:sp>
      <p:sp>
        <p:nvSpPr>
          <p:cNvPr id="25" name="Rectangle 24">
            <a:extLst>
              <a:ext uri="{FF2B5EF4-FFF2-40B4-BE49-F238E27FC236}">
                <a16:creationId xmlns:a16="http://schemas.microsoft.com/office/drawing/2014/main" id="{33088420-8725-A448-A89E-42A990F0FDDE}"/>
              </a:ext>
            </a:extLst>
          </p:cNvPr>
          <p:cNvSpPr/>
          <p:nvPr/>
        </p:nvSpPr>
        <p:spPr>
          <a:xfrm>
            <a:off x="8041991"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T7</a:t>
            </a:r>
            <a:endParaRPr lang="en-US" sz="2800" b="1" dirty="0"/>
          </a:p>
        </p:txBody>
      </p:sp>
      <p:grpSp>
        <p:nvGrpSpPr>
          <p:cNvPr id="43" name="Group 42">
            <a:extLst>
              <a:ext uri="{FF2B5EF4-FFF2-40B4-BE49-F238E27FC236}">
                <a16:creationId xmlns:a16="http://schemas.microsoft.com/office/drawing/2014/main" id="{74B7B70F-543A-F94F-99AC-01950AD42532}"/>
              </a:ext>
            </a:extLst>
          </p:cNvPr>
          <p:cNvGrpSpPr/>
          <p:nvPr/>
        </p:nvGrpSpPr>
        <p:grpSpPr>
          <a:xfrm>
            <a:off x="543696" y="1581220"/>
            <a:ext cx="8023655" cy="535896"/>
            <a:chOff x="-1520798" y="1160322"/>
            <a:chExt cx="11733256" cy="956794"/>
          </a:xfrm>
        </p:grpSpPr>
        <p:cxnSp>
          <p:nvCxnSpPr>
            <p:cNvPr id="26" name="Straight Connector 25">
              <a:extLst>
                <a:ext uri="{FF2B5EF4-FFF2-40B4-BE49-F238E27FC236}">
                  <a16:creationId xmlns:a16="http://schemas.microsoft.com/office/drawing/2014/main" id="{73E33C53-5F6E-D946-967D-A68D35A6E798}"/>
                </a:ext>
              </a:extLst>
            </p:cNvPr>
            <p:cNvCxnSpPr/>
            <p:nvPr/>
          </p:nvCxnSpPr>
          <p:spPr>
            <a:xfrm flipV="1">
              <a:off x="2036671" y="1842796"/>
              <a:ext cx="0" cy="27432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72FAEF-C443-1346-8632-3430CD17B22B}"/>
                </a:ext>
              </a:extLst>
            </p:cNvPr>
            <p:cNvCxnSpPr/>
            <p:nvPr/>
          </p:nvCxnSpPr>
          <p:spPr>
            <a:xfrm>
              <a:off x="-1520797" y="1857062"/>
              <a:ext cx="11723162" cy="635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6F46AC-38F3-3D47-9126-59A040C09F8E}"/>
                </a:ext>
              </a:extLst>
            </p:cNvPr>
            <p:cNvCxnSpPr/>
            <p:nvPr/>
          </p:nvCxnSpPr>
          <p:spPr>
            <a:xfrm flipH="1" flipV="1">
              <a:off x="-1520798" y="1172018"/>
              <a:ext cx="1" cy="64008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80A8A25-6A1E-0343-83E7-4B5EB9F3B0EC}"/>
                </a:ext>
              </a:extLst>
            </p:cNvPr>
            <p:cNvCxnSpPr/>
            <p:nvPr/>
          </p:nvCxnSpPr>
          <p:spPr>
            <a:xfrm flipH="1" flipV="1">
              <a:off x="428425" y="1181509"/>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EF7A01-A5B8-D64F-B1F4-6C4AA4006F62}"/>
                </a:ext>
              </a:extLst>
            </p:cNvPr>
            <p:cNvCxnSpPr/>
            <p:nvPr/>
          </p:nvCxnSpPr>
          <p:spPr>
            <a:xfrm flipH="1" flipV="1">
              <a:off x="10210787" y="1168109"/>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D70C23-6E59-D446-9EC6-725B7BBC201D}"/>
                </a:ext>
              </a:extLst>
            </p:cNvPr>
            <p:cNvCxnSpPr/>
            <p:nvPr/>
          </p:nvCxnSpPr>
          <p:spPr>
            <a:xfrm flipH="1" flipV="1">
              <a:off x="8252377" y="1168109"/>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1D4F98-89AC-BE47-AB7E-70CED6DBF6FE}"/>
                </a:ext>
              </a:extLst>
            </p:cNvPr>
            <p:cNvCxnSpPr/>
            <p:nvPr/>
          </p:nvCxnSpPr>
          <p:spPr>
            <a:xfrm flipH="1" flipV="1">
              <a:off x="2383387" y="1165661"/>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C9D6C8-B21D-9A4C-BBBB-0720B9C9323A}"/>
                </a:ext>
              </a:extLst>
            </p:cNvPr>
            <p:cNvCxnSpPr/>
            <p:nvPr/>
          </p:nvCxnSpPr>
          <p:spPr>
            <a:xfrm flipH="1" flipV="1">
              <a:off x="6282718" y="1176314"/>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9576938-2201-EA4F-8487-927AE2D628EF}"/>
                </a:ext>
              </a:extLst>
            </p:cNvPr>
            <p:cNvCxnSpPr/>
            <p:nvPr/>
          </p:nvCxnSpPr>
          <p:spPr>
            <a:xfrm flipH="1" flipV="1">
              <a:off x="4336509" y="1160322"/>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67FE83-A562-9B42-8BDA-04AB4ACE5BC9}"/>
                </a:ext>
              </a:extLst>
            </p:cNvPr>
            <p:cNvCxnSpPr/>
            <p:nvPr/>
          </p:nvCxnSpPr>
          <p:spPr>
            <a:xfrm flipV="1">
              <a:off x="428425" y="1524184"/>
              <a:ext cx="9769665"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F0DC0B0-92F4-DF42-AB22-E3A69AF12EF9}"/>
                </a:ext>
              </a:extLst>
            </p:cNvPr>
            <p:cNvCxnSpPr/>
            <p:nvPr/>
          </p:nvCxnSpPr>
          <p:spPr>
            <a:xfrm flipH="1" flipV="1">
              <a:off x="441122" y="1193495"/>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8D03EF-537E-6443-93D4-282D609F8DCB}"/>
                </a:ext>
              </a:extLst>
            </p:cNvPr>
            <p:cNvCxnSpPr/>
            <p:nvPr/>
          </p:nvCxnSpPr>
          <p:spPr>
            <a:xfrm flipH="1" flipV="1">
              <a:off x="2396083" y="1165220"/>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9F2991-1EBD-CC49-BC62-417FB900B900}"/>
                </a:ext>
              </a:extLst>
            </p:cNvPr>
            <p:cNvCxnSpPr/>
            <p:nvPr/>
          </p:nvCxnSpPr>
          <p:spPr>
            <a:xfrm flipH="1" flipV="1">
              <a:off x="4332387" y="1160322"/>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639838-23BC-B84F-84C9-A647427F6366}"/>
                </a:ext>
              </a:extLst>
            </p:cNvPr>
            <p:cNvCxnSpPr/>
            <p:nvPr/>
          </p:nvCxnSpPr>
          <p:spPr>
            <a:xfrm flipH="1" flipV="1">
              <a:off x="10212457" y="1179427"/>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417137E-E0FA-7948-BE38-87FCB4D275AC}"/>
                </a:ext>
              </a:extLst>
            </p:cNvPr>
            <p:cNvCxnSpPr/>
            <p:nvPr/>
          </p:nvCxnSpPr>
          <p:spPr>
            <a:xfrm flipH="1" flipV="1">
              <a:off x="8254569" y="1170119"/>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82E4B9-A8C4-4144-8C48-7A8ED6ABD17E}"/>
                </a:ext>
              </a:extLst>
            </p:cNvPr>
            <p:cNvCxnSpPr/>
            <p:nvPr/>
          </p:nvCxnSpPr>
          <p:spPr>
            <a:xfrm flipH="1" flipV="1">
              <a:off x="6282352" y="1168109"/>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BA709E-E1D5-B74B-9C4C-CF777C0C50A3}"/>
                </a:ext>
              </a:extLst>
            </p:cNvPr>
            <p:cNvCxnSpPr/>
            <p:nvPr/>
          </p:nvCxnSpPr>
          <p:spPr>
            <a:xfrm flipV="1">
              <a:off x="6463739" y="1524490"/>
              <a:ext cx="0" cy="576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15F93B96-9F52-D548-AAB4-54BD713FFDF8}"/>
              </a:ext>
            </a:extLst>
          </p:cNvPr>
          <p:cNvSpPr/>
          <p:nvPr/>
        </p:nvSpPr>
        <p:spPr>
          <a:xfrm>
            <a:off x="114910" y="5174669"/>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T1</a:t>
            </a:r>
            <a:endParaRPr lang="en-US" sz="2800" b="1" dirty="0"/>
          </a:p>
        </p:txBody>
      </p:sp>
      <p:sp>
        <p:nvSpPr>
          <p:cNvPr id="45" name="Rectangle 44">
            <a:extLst>
              <a:ext uri="{FF2B5EF4-FFF2-40B4-BE49-F238E27FC236}">
                <a16:creationId xmlns:a16="http://schemas.microsoft.com/office/drawing/2014/main" id="{CC8C4A38-576D-034A-A014-05ED57B9A8A9}"/>
              </a:ext>
            </a:extLst>
          </p:cNvPr>
          <p:cNvSpPr/>
          <p:nvPr/>
        </p:nvSpPr>
        <p:spPr>
          <a:xfrm>
            <a:off x="4076615" y="5174669"/>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T4</a:t>
            </a:r>
            <a:endParaRPr lang="en-US" sz="2800" b="1" dirty="0"/>
          </a:p>
        </p:txBody>
      </p:sp>
      <p:sp>
        <p:nvSpPr>
          <p:cNvPr id="46" name="Rectangle 45">
            <a:extLst>
              <a:ext uri="{FF2B5EF4-FFF2-40B4-BE49-F238E27FC236}">
                <a16:creationId xmlns:a16="http://schemas.microsoft.com/office/drawing/2014/main" id="{B726F66B-8735-FA44-9E93-22946137FACC}"/>
              </a:ext>
            </a:extLst>
          </p:cNvPr>
          <p:cNvSpPr/>
          <p:nvPr/>
        </p:nvSpPr>
        <p:spPr>
          <a:xfrm>
            <a:off x="8041991" y="5174669"/>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T7</a:t>
            </a:r>
            <a:endParaRPr lang="en-US" sz="2800" b="1" dirty="0"/>
          </a:p>
        </p:txBody>
      </p:sp>
      <p:grpSp>
        <p:nvGrpSpPr>
          <p:cNvPr id="52" name="Group 51">
            <a:extLst>
              <a:ext uri="{FF2B5EF4-FFF2-40B4-BE49-F238E27FC236}">
                <a16:creationId xmlns:a16="http://schemas.microsoft.com/office/drawing/2014/main" id="{0B6E7878-1963-5D4F-969D-48C305B97C29}"/>
              </a:ext>
            </a:extLst>
          </p:cNvPr>
          <p:cNvGrpSpPr/>
          <p:nvPr/>
        </p:nvGrpSpPr>
        <p:grpSpPr>
          <a:xfrm>
            <a:off x="627766" y="4702767"/>
            <a:ext cx="7931070" cy="464197"/>
            <a:chOff x="1550422" y="8284268"/>
            <a:chExt cx="11672762" cy="1090047"/>
          </a:xfrm>
        </p:grpSpPr>
        <p:cxnSp>
          <p:nvCxnSpPr>
            <p:cNvPr id="47" name="Elbow Connector 46">
              <a:extLst>
                <a:ext uri="{FF2B5EF4-FFF2-40B4-BE49-F238E27FC236}">
                  <a16:creationId xmlns:a16="http://schemas.microsoft.com/office/drawing/2014/main" id="{1C07605B-AA49-2146-9D7D-267C26D30BD4}"/>
                </a:ext>
              </a:extLst>
            </p:cNvPr>
            <p:cNvCxnSpPr/>
            <p:nvPr/>
          </p:nvCxnSpPr>
          <p:spPr>
            <a:xfrm rot="5400000">
              <a:off x="7886839" y="7793680"/>
              <a:ext cx="1025611" cy="2099436"/>
            </a:xfrm>
            <a:prstGeom prst="bentConnector3">
              <a:avLst>
                <a:gd name="adj1" fmla="val 61907"/>
              </a:avLst>
            </a:prstGeom>
            <a:ln w="2857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0891F0B-A0E6-C645-A781-3EA8C995372C}"/>
                </a:ext>
              </a:extLst>
            </p:cNvPr>
            <p:cNvCxnSpPr/>
            <p:nvPr/>
          </p:nvCxnSpPr>
          <p:spPr>
            <a:xfrm rot="16200000" flipH="1">
              <a:off x="10817609" y="6962346"/>
              <a:ext cx="1031726" cy="3768219"/>
            </a:xfrm>
            <a:prstGeom prst="bentConnector3">
              <a:avLst>
                <a:gd name="adj1" fmla="val 61674"/>
              </a:avLst>
            </a:prstGeom>
            <a:ln w="2857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0BD3FE07-27D5-2D44-AE17-6A8EAABF38A2}"/>
                </a:ext>
              </a:extLst>
            </p:cNvPr>
            <p:cNvCxnSpPr/>
            <p:nvPr/>
          </p:nvCxnSpPr>
          <p:spPr>
            <a:xfrm rot="5400000">
              <a:off x="2780914" y="7100101"/>
              <a:ext cx="1038075" cy="3499059"/>
            </a:xfrm>
            <a:prstGeom prst="bentConnector3">
              <a:avLst>
                <a:gd name="adj1" fmla="val 36353"/>
              </a:avLst>
            </a:prstGeom>
            <a:ln w="28575">
              <a:solidFill>
                <a:schemeClr val="tx1"/>
              </a:solidFill>
              <a:prstDash val="dash"/>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AB18BCD-E153-364D-A6FD-86A77F7992FC}"/>
                </a:ext>
              </a:extLst>
            </p:cNvPr>
            <p:cNvCxnSpPr>
              <a:cxnSpLocks/>
            </p:cNvCxnSpPr>
            <p:nvPr/>
          </p:nvCxnSpPr>
          <p:spPr>
            <a:xfrm rot="16200000" flipH="1">
              <a:off x="5664379" y="7670424"/>
              <a:ext cx="1073617" cy="2301305"/>
            </a:xfrm>
            <a:prstGeom prst="bentConnector3">
              <a:avLst>
                <a:gd name="adj1" fmla="val 36187"/>
              </a:avLst>
            </a:prstGeom>
            <a:ln w="28575">
              <a:solidFill>
                <a:schemeClr val="tx1"/>
              </a:solidFill>
              <a:prstDash val="dash"/>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1C5A5A06-6C67-E546-BB4A-36B8C9E7E3AC}"/>
                </a:ext>
              </a:extLst>
            </p:cNvPr>
            <p:cNvCxnSpPr/>
            <p:nvPr/>
          </p:nvCxnSpPr>
          <p:spPr>
            <a:xfrm>
              <a:off x="7368987" y="8665728"/>
              <a:ext cx="5854197" cy="708587"/>
            </a:xfrm>
            <a:prstGeom prst="bentConnector2">
              <a:avLst/>
            </a:prstGeom>
            <a:ln w="28575">
              <a:solidFill>
                <a:schemeClr val="tx1"/>
              </a:solidFill>
              <a:prstDash val="dash"/>
              <a:headEnd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653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ctr"/>
            <a:r>
              <a:rPr lang="en-US" b="1" dirty="0">
                <a:solidFill>
                  <a:srgbClr val="C00000"/>
                </a:solidFill>
                <a:latin typeface="+mn-lt"/>
                <a:ea typeface="Helvetica" charset="0"/>
                <a:cs typeface="Helvetica" charset="0"/>
              </a:rPr>
              <a:t>Methods</a:t>
            </a:r>
          </a:p>
        </p:txBody>
      </p:sp>
      <p:sp>
        <p:nvSpPr>
          <p:cNvPr id="3" name="Content Placeholder 2"/>
          <p:cNvSpPr>
            <a:spLocks noGrp="1"/>
          </p:cNvSpPr>
          <p:nvPr>
            <p:ph idx="1"/>
          </p:nvPr>
        </p:nvSpPr>
        <p:spPr>
          <a:prstGeom prst="rect">
            <a:avLst/>
          </a:prstGeom>
        </p:spPr>
        <p:txBody>
          <a:bodyPr>
            <a:normAutofit fontScale="85000" lnSpcReduction="20000"/>
          </a:bodyPr>
          <a:lstStyle/>
          <a:p>
            <a:pPr marL="0" indent="0">
              <a:buNone/>
            </a:pPr>
            <a:r>
              <a:rPr lang="en-US" dirty="0">
                <a:solidFill>
                  <a:schemeClr val="tx1"/>
                </a:solidFill>
                <a:ea typeface="Helvetica" charset="0"/>
                <a:cs typeface="Helvetica" charset="0"/>
              </a:rPr>
              <a:t>3 waves of ESM responses and 7 waves of survey responses from the Personality and Interpersonal Roles Study (PAIRS)</a:t>
            </a:r>
          </a:p>
          <a:p>
            <a:pPr marL="0" indent="0">
              <a:buNone/>
            </a:pPr>
            <a:r>
              <a:rPr lang="en-US" dirty="0">
                <a:solidFill>
                  <a:schemeClr val="tx1"/>
                </a:solidFill>
                <a:ea typeface="Helvetica" charset="0"/>
                <a:cs typeface="Helvetica" charset="0"/>
              </a:rPr>
              <a:t>N = 434 Wash U undergrads, </a:t>
            </a:r>
          </a:p>
          <a:p>
            <a:pPr marL="0" indent="0">
              <a:buNone/>
            </a:pPr>
            <a:r>
              <a:rPr lang="en-US" dirty="0">
                <a:solidFill>
                  <a:schemeClr val="tx1"/>
                </a:solidFill>
                <a:ea typeface="Helvetica" charset="0"/>
                <a:cs typeface="Helvetica" charset="0"/>
              </a:rPr>
              <a:t>Total ESM assessments N = 18,463  (median = 31 responses)</a:t>
            </a:r>
          </a:p>
          <a:p>
            <a:pPr marL="0" indent="0">
              <a:buNone/>
            </a:pPr>
            <a:r>
              <a:rPr lang="en-US" dirty="0">
                <a:solidFill>
                  <a:schemeClr val="tx1"/>
                </a:solidFill>
                <a:ea typeface="Helvetica" charset="0"/>
                <a:cs typeface="Helvetica" charset="0"/>
              </a:rPr>
              <a:t>Total survey assessments N = 1301 (median = 3 responses)</a:t>
            </a:r>
          </a:p>
          <a:p>
            <a:pPr marL="0" indent="0">
              <a:buNone/>
            </a:pPr>
            <a:endParaRPr lang="en-US" dirty="0">
              <a:solidFill>
                <a:schemeClr val="tx1"/>
              </a:solidFill>
              <a:ea typeface="Helvetica" charset="0"/>
              <a:cs typeface="Helvetica" charset="0"/>
            </a:endParaRPr>
          </a:p>
          <a:p>
            <a:pPr marL="0" indent="0">
              <a:buNone/>
            </a:pPr>
            <a:r>
              <a:rPr lang="en-US" b="1" dirty="0">
                <a:solidFill>
                  <a:srgbClr val="C00000"/>
                </a:solidFill>
                <a:ea typeface="Helvetica" charset="0"/>
                <a:cs typeface="Helvetica" charset="0"/>
              </a:rPr>
              <a:t>Measures</a:t>
            </a:r>
          </a:p>
          <a:p>
            <a:pPr marL="308610" lvl="1" indent="0">
              <a:buNone/>
            </a:pPr>
            <a:r>
              <a:rPr lang="en-US" dirty="0">
                <a:solidFill>
                  <a:schemeClr val="tx1"/>
                </a:solidFill>
                <a:ea typeface="Helvetica" charset="0"/>
                <a:cs typeface="Helvetica" charset="0"/>
              </a:rPr>
              <a:t>9 items from the Big Five Inventory (BFI)</a:t>
            </a:r>
          </a:p>
          <a:p>
            <a:pPr marL="0" indent="0">
              <a:buNone/>
            </a:pPr>
            <a:r>
              <a:rPr lang="en-US" b="1" dirty="0">
                <a:solidFill>
                  <a:srgbClr val="C00000"/>
                </a:solidFill>
                <a:ea typeface="Helvetica" charset="0"/>
                <a:cs typeface="Helvetica" charset="0"/>
              </a:rPr>
              <a:t>Procedure</a:t>
            </a:r>
          </a:p>
          <a:p>
            <a:pPr marL="308610" lvl="1" indent="0">
              <a:buNone/>
            </a:pPr>
            <a:r>
              <a:rPr lang="en-US" b="1" dirty="0">
                <a:solidFill>
                  <a:schemeClr val="tx1"/>
                </a:solidFill>
                <a:ea typeface="Helvetica" charset="0"/>
                <a:cs typeface="Helvetica" charset="0"/>
              </a:rPr>
              <a:t>State</a:t>
            </a:r>
            <a:r>
              <a:rPr lang="en-US" dirty="0">
                <a:solidFill>
                  <a:schemeClr val="tx1"/>
                </a:solidFill>
                <a:ea typeface="Helvetica" charset="0"/>
                <a:cs typeface="Helvetica" charset="0"/>
              </a:rPr>
              <a:t>: 4 assessments / day for 15 days at 3 time points, 1 year apart</a:t>
            </a:r>
          </a:p>
          <a:p>
            <a:pPr marL="308610" lvl="1" indent="0">
              <a:buNone/>
            </a:pPr>
            <a:r>
              <a:rPr lang="en-US" b="1" dirty="0">
                <a:solidFill>
                  <a:schemeClr val="tx1"/>
                </a:solidFill>
                <a:ea typeface="Helvetica" charset="0"/>
                <a:cs typeface="Helvetica" charset="0"/>
              </a:rPr>
              <a:t>Trait</a:t>
            </a:r>
            <a:r>
              <a:rPr lang="en-US" dirty="0">
                <a:solidFill>
                  <a:schemeClr val="tx1"/>
                </a:solidFill>
                <a:ea typeface="Helvetica" charset="0"/>
                <a:cs typeface="Helvetica" charset="0"/>
              </a:rPr>
              <a:t>: 1 assessment at 7 time points, 3 months apart</a:t>
            </a:r>
          </a:p>
          <a:p>
            <a:pPr marL="308610" lvl="1" indent="0">
              <a:buNone/>
            </a:pPr>
            <a:r>
              <a:rPr lang="en-US" dirty="0">
                <a:solidFill>
                  <a:schemeClr val="tx1"/>
                </a:solidFill>
                <a:ea typeface="Helvetica" charset="0"/>
                <a:cs typeface="Helvetica" charset="0"/>
              </a:rPr>
              <a:t>Total Assessment Period: 2 years</a:t>
            </a:r>
          </a:p>
        </p:txBody>
      </p:sp>
      <p:sp>
        <p:nvSpPr>
          <p:cNvPr id="4" name="Rectangle 3">
            <a:extLst>
              <a:ext uri="{FF2B5EF4-FFF2-40B4-BE49-F238E27FC236}">
                <a16:creationId xmlns:a16="http://schemas.microsoft.com/office/drawing/2014/main" id="{2078EF76-135B-E84E-B885-B072E78BE9D5}"/>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5529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4546</TotalTime>
  <Words>2070</Words>
  <Application>Microsoft Macintosh PowerPoint</Application>
  <PresentationFormat>On-screen Show (4:3)</PresentationFormat>
  <Paragraphs>220</Paragraphs>
  <Slides>20</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Helvetica</vt:lpstr>
      <vt:lpstr>Wingdings</vt:lpstr>
      <vt:lpstr>Office Theme</vt:lpstr>
      <vt:lpstr>Do Changes in Traits Imply Changes in Behavior: A Longitudinal ESM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PowerPoint Presentation</vt:lpstr>
      <vt:lpstr>PowerPoint Presentation</vt:lpstr>
      <vt:lpstr>Test-Retest Consistency</vt:lpstr>
      <vt:lpstr>Mean Level Change</vt:lpstr>
      <vt:lpstr>PowerPoint Presentation</vt:lpstr>
      <vt:lpstr>Slope Variances</vt:lpstr>
      <vt:lpstr>Slope Variances</vt:lpstr>
      <vt:lpstr>Slope Variances</vt:lpstr>
      <vt:lpstr>PowerPoint Presentation</vt:lpstr>
      <vt:lpstr>Conclusions</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Rummel</dc:creator>
  <cp:lastModifiedBy>Beck, Emorie</cp:lastModifiedBy>
  <cp:revision>47</cp:revision>
  <dcterms:created xsi:type="dcterms:W3CDTF">2014-05-29T20:17:48Z</dcterms:created>
  <dcterms:modified xsi:type="dcterms:W3CDTF">2018-03-02T23:02:55Z</dcterms:modified>
</cp:coreProperties>
</file>